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Lst>
  <p:sldSz cx="9753600" cy="7315200"/>
  <p:notesSz cx="6858000" cy="9144000"/>
  <p:embeddedFontLst>
    <p:embeddedFont>
      <p:font typeface="IBM Plex Sans Condensed" panose="020B0506050203000203" pitchFamily="34" charset="0"/>
      <p:regular r:id="rId36"/>
    </p:embeddedFont>
    <p:embeddedFont>
      <p:font typeface="IBM Plex Sans Condensed Bold" panose="020B0806050203000203" charset="0"/>
      <p:regular r:id="rId37"/>
    </p:embeddedFont>
    <p:embeddedFont>
      <p:font typeface="Open Sans Condensed" panose="020B0604020202020204"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FE7449-48EF-42EC-BFD6-9E2719B230DF}" v="45" dt="2024-04-02T14:56:13.7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6" d="100"/>
          <a:sy n="76" d="100"/>
        </p:scale>
        <p:origin x="1498"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mmer, Kristin" userId="582deb59-bcb0-4999-82d9-899fea93174a" providerId="ADAL" clId="{D0FE7449-48EF-42EC-BFD6-9E2719B230DF}"/>
    <pc:docChg chg="modSld">
      <pc:chgData name="Grammer, Kristin" userId="582deb59-bcb0-4999-82d9-899fea93174a" providerId="ADAL" clId="{D0FE7449-48EF-42EC-BFD6-9E2719B230DF}" dt="2024-04-02T14:56:13.732" v="71"/>
      <pc:docMkLst>
        <pc:docMk/>
      </pc:docMkLst>
      <pc:sldChg chg="addSp delSp modSp mod modTransition modAnim">
        <pc:chgData name="Grammer, Kristin" userId="582deb59-bcb0-4999-82d9-899fea93174a" providerId="ADAL" clId="{D0FE7449-48EF-42EC-BFD6-9E2719B230DF}" dt="2024-04-02T14:56:13.732" v="71"/>
        <pc:sldMkLst>
          <pc:docMk/>
          <pc:sldMk cId="0" sldId="256"/>
        </pc:sldMkLst>
        <pc:picChg chg="add del mod ord">
          <ac:chgData name="Grammer, Kristin" userId="582deb59-bcb0-4999-82d9-899fea93174a" providerId="ADAL" clId="{D0FE7449-48EF-42EC-BFD6-9E2719B230DF}" dt="2024-04-02T14:55:22.953" v="65"/>
          <ac:picMkLst>
            <pc:docMk/>
            <pc:sldMk cId="0" sldId="256"/>
            <ac:picMk id="8" creationId="{7504E9F5-4F83-1C92-31AB-96BC5E608782}"/>
          </ac:picMkLst>
        </pc:picChg>
        <pc:picChg chg="add del mod">
          <ac:chgData name="Grammer, Kristin" userId="582deb59-bcb0-4999-82d9-899fea93174a" providerId="ADAL" clId="{D0FE7449-48EF-42EC-BFD6-9E2719B230DF}" dt="2024-04-02T14:55:26.428" v="67"/>
          <ac:picMkLst>
            <pc:docMk/>
            <pc:sldMk cId="0" sldId="256"/>
            <ac:picMk id="9" creationId="{74FBC089-45A7-69D9-2D96-E46886B040F8}"/>
          </ac:picMkLst>
        </pc:picChg>
        <pc:picChg chg="add del mod ord">
          <ac:chgData name="Grammer, Kristin" userId="582deb59-bcb0-4999-82d9-899fea93174a" providerId="ADAL" clId="{D0FE7449-48EF-42EC-BFD6-9E2719B230DF}" dt="2024-04-02T14:55:47.658" v="68"/>
          <ac:picMkLst>
            <pc:docMk/>
            <pc:sldMk cId="0" sldId="256"/>
            <ac:picMk id="12" creationId="{B8A52F06-8CCE-577C-DC2B-134C61001FC9}"/>
          </ac:picMkLst>
        </pc:picChg>
        <pc:picChg chg="del">
          <ac:chgData name="Grammer, Kristin" userId="582deb59-bcb0-4999-82d9-899fea93174a" providerId="ADAL" clId="{D0FE7449-48EF-42EC-BFD6-9E2719B230DF}" dt="2024-04-02T14:55:13.179" v="64"/>
          <ac:picMkLst>
            <pc:docMk/>
            <pc:sldMk cId="0" sldId="256"/>
            <ac:picMk id="13" creationId="{5C202368-7203-A4DF-A08D-C6616A590F9C}"/>
          </ac:picMkLst>
        </pc:picChg>
        <pc:picChg chg="add del mod">
          <ac:chgData name="Grammer, Kristin" userId="582deb59-bcb0-4999-82d9-899fea93174a" providerId="ADAL" clId="{D0FE7449-48EF-42EC-BFD6-9E2719B230DF}" dt="2024-04-02T14:55:51.062" v="70"/>
          <ac:picMkLst>
            <pc:docMk/>
            <pc:sldMk cId="0" sldId="256"/>
            <ac:picMk id="14" creationId="{1AB34416-94D6-9628-E0F7-1A9CF1F20C58}"/>
          </ac:picMkLst>
        </pc:picChg>
        <pc:picChg chg="add del mod ord">
          <ac:chgData name="Grammer, Kristin" userId="582deb59-bcb0-4999-82d9-899fea93174a" providerId="ADAL" clId="{D0FE7449-48EF-42EC-BFD6-9E2719B230DF}" dt="2024-04-02T14:56:13.732" v="71"/>
          <ac:picMkLst>
            <pc:docMk/>
            <pc:sldMk cId="0" sldId="256"/>
            <ac:picMk id="17" creationId="{78D23F9D-B5C1-9077-3F8C-BA5531AA79F9}"/>
          </ac:picMkLst>
        </pc:picChg>
        <pc:picChg chg="add mod">
          <ac:chgData name="Grammer, Kristin" userId="582deb59-bcb0-4999-82d9-899fea93174a" providerId="ADAL" clId="{D0FE7449-48EF-42EC-BFD6-9E2719B230DF}" dt="2024-04-02T14:56:13.732" v="71"/>
          <ac:picMkLst>
            <pc:docMk/>
            <pc:sldMk cId="0" sldId="256"/>
            <ac:picMk id="18" creationId="{1B3F29DF-D8F1-2BA9-CEDD-2C227E0BFEC7}"/>
          </ac:picMkLst>
        </pc:picChg>
      </pc:sldChg>
      <pc:sldChg chg="addSp modSp mod">
        <pc:chgData name="Grammer, Kristin" userId="582deb59-bcb0-4999-82d9-899fea93174a" providerId="ADAL" clId="{D0FE7449-48EF-42EC-BFD6-9E2719B230DF}" dt="2024-03-30T17:55:58.776" v="17"/>
        <pc:sldMkLst>
          <pc:docMk/>
          <pc:sldMk cId="0" sldId="262"/>
        </pc:sldMkLst>
        <pc:spChg chg="mod">
          <ac:chgData name="Grammer, Kristin" userId="582deb59-bcb0-4999-82d9-899fea93174a" providerId="ADAL" clId="{D0FE7449-48EF-42EC-BFD6-9E2719B230DF}" dt="2024-03-30T17:54:31.244" v="16" actId="20577"/>
          <ac:spMkLst>
            <pc:docMk/>
            <pc:sldMk cId="0" sldId="262"/>
            <ac:spMk id="6" creationId="{00000000-0000-0000-0000-000000000000}"/>
          </ac:spMkLst>
        </pc:spChg>
        <pc:picChg chg="add mod">
          <ac:chgData name="Grammer, Kristin" userId="582deb59-bcb0-4999-82d9-899fea93174a" providerId="ADAL" clId="{D0FE7449-48EF-42EC-BFD6-9E2719B230DF}" dt="2024-03-30T17:55:58.776" v="17"/>
          <ac:picMkLst>
            <pc:docMk/>
            <pc:sldMk cId="0" sldId="262"/>
            <ac:picMk id="10" creationId="{CE26E9B3-05ED-6777-E542-B574D5DA8A90}"/>
          </ac:picMkLst>
        </pc:picChg>
      </pc:sldChg>
      <pc:sldChg chg="addSp modSp">
        <pc:chgData name="Grammer, Kristin" userId="582deb59-bcb0-4999-82d9-899fea93174a" providerId="ADAL" clId="{D0FE7449-48EF-42EC-BFD6-9E2719B230DF}" dt="2024-03-30T17:57:03.577" v="18"/>
        <pc:sldMkLst>
          <pc:docMk/>
          <pc:sldMk cId="0" sldId="263"/>
        </pc:sldMkLst>
        <pc:picChg chg="add mod">
          <ac:chgData name="Grammer, Kristin" userId="582deb59-bcb0-4999-82d9-899fea93174a" providerId="ADAL" clId="{D0FE7449-48EF-42EC-BFD6-9E2719B230DF}" dt="2024-03-30T17:57:03.577" v="18"/>
          <ac:picMkLst>
            <pc:docMk/>
            <pc:sldMk cId="0" sldId="263"/>
            <ac:picMk id="11" creationId="{60D6D659-BA09-FEB9-A67C-524E08A3C50E}"/>
          </ac:picMkLst>
        </pc:picChg>
      </pc:sldChg>
      <pc:sldChg chg="addSp modSp">
        <pc:chgData name="Grammer, Kristin" userId="582deb59-bcb0-4999-82d9-899fea93174a" providerId="ADAL" clId="{D0FE7449-48EF-42EC-BFD6-9E2719B230DF}" dt="2024-03-30T17:59:08.938" v="19"/>
        <pc:sldMkLst>
          <pc:docMk/>
          <pc:sldMk cId="0" sldId="264"/>
        </pc:sldMkLst>
        <pc:picChg chg="add mod">
          <ac:chgData name="Grammer, Kristin" userId="582deb59-bcb0-4999-82d9-899fea93174a" providerId="ADAL" clId="{D0FE7449-48EF-42EC-BFD6-9E2719B230DF}" dt="2024-03-30T17:59:08.938" v="19"/>
          <ac:picMkLst>
            <pc:docMk/>
            <pc:sldMk cId="0" sldId="264"/>
            <ac:picMk id="11" creationId="{3674CB8F-B695-9F80-A644-4B7C3A19E41B}"/>
          </ac:picMkLst>
        </pc:picChg>
      </pc:sldChg>
      <pc:sldChg chg="addSp modSp">
        <pc:chgData name="Grammer, Kristin" userId="582deb59-bcb0-4999-82d9-899fea93174a" providerId="ADAL" clId="{D0FE7449-48EF-42EC-BFD6-9E2719B230DF}" dt="2024-03-30T18:00:40.152" v="20"/>
        <pc:sldMkLst>
          <pc:docMk/>
          <pc:sldMk cId="0" sldId="265"/>
        </pc:sldMkLst>
        <pc:picChg chg="add mod">
          <ac:chgData name="Grammer, Kristin" userId="582deb59-bcb0-4999-82d9-899fea93174a" providerId="ADAL" clId="{D0FE7449-48EF-42EC-BFD6-9E2719B230DF}" dt="2024-03-30T18:00:40.152" v="20"/>
          <ac:picMkLst>
            <pc:docMk/>
            <pc:sldMk cId="0" sldId="265"/>
            <ac:picMk id="11" creationId="{F6EF216F-AD6F-0088-F2EC-C5E6E4107FFD}"/>
          </ac:picMkLst>
        </pc:picChg>
      </pc:sldChg>
      <pc:sldChg chg="addSp modSp">
        <pc:chgData name="Grammer, Kristin" userId="582deb59-bcb0-4999-82d9-899fea93174a" providerId="ADAL" clId="{D0FE7449-48EF-42EC-BFD6-9E2719B230DF}" dt="2024-03-30T18:01:45.684" v="21"/>
        <pc:sldMkLst>
          <pc:docMk/>
          <pc:sldMk cId="0" sldId="266"/>
        </pc:sldMkLst>
        <pc:picChg chg="add mod">
          <ac:chgData name="Grammer, Kristin" userId="582deb59-bcb0-4999-82d9-899fea93174a" providerId="ADAL" clId="{D0FE7449-48EF-42EC-BFD6-9E2719B230DF}" dt="2024-03-30T18:01:45.684" v="21"/>
          <ac:picMkLst>
            <pc:docMk/>
            <pc:sldMk cId="0" sldId="266"/>
            <ac:picMk id="24" creationId="{B9FC1C50-4B63-123A-A655-733BA5A31F22}"/>
          </ac:picMkLst>
        </pc:picChg>
      </pc:sldChg>
      <pc:sldChg chg="addSp modSp">
        <pc:chgData name="Grammer, Kristin" userId="582deb59-bcb0-4999-82d9-899fea93174a" providerId="ADAL" clId="{D0FE7449-48EF-42EC-BFD6-9E2719B230DF}" dt="2024-03-30T18:03:06.314" v="22"/>
        <pc:sldMkLst>
          <pc:docMk/>
          <pc:sldMk cId="0" sldId="267"/>
        </pc:sldMkLst>
        <pc:picChg chg="add mod">
          <ac:chgData name="Grammer, Kristin" userId="582deb59-bcb0-4999-82d9-899fea93174a" providerId="ADAL" clId="{D0FE7449-48EF-42EC-BFD6-9E2719B230DF}" dt="2024-03-30T18:03:06.314" v="22"/>
          <ac:picMkLst>
            <pc:docMk/>
            <pc:sldMk cId="0" sldId="267"/>
            <ac:picMk id="24" creationId="{7862E041-FA44-1B01-A56E-64A69DD165D9}"/>
          </ac:picMkLst>
        </pc:picChg>
      </pc:sldChg>
      <pc:sldChg chg="addSp modSp">
        <pc:chgData name="Grammer, Kristin" userId="582deb59-bcb0-4999-82d9-899fea93174a" providerId="ADAL" clId="{D0FE7449-48EF-42EC-BFD6-9E2719B230DF}" dt="2024-03-30T18:04:26.801" v="23"/>
        <pc:sldMkLst>
          <pc:docMk/>
          <pc:sldMk cId="0" sldId="268"/>
        </pc:sldMkLst>
        <pc:picChg chg="add mod">
          <ac:chgData name="Grammer, Kristin" userId="582deb59-bcb0-4999-82d9-899fea93174a" providerId="ADAL" clId="{D0FE7449-48EF-42EC-BFD6-9E2719B230DF}" dt="2024-03-30T18:04:26.801" v="23"/>
          <ac:picMkLst>
            <pc:docMk/>
            <pc:sldMk cId="0" sldId="268"/>
            <ac:picMk id="22" creationId="{7F69BE66-2D89-DD83-3351-8DB3AE33C74D}"/>
          </ac:picMkLst>
        </pc:picChg>
      </pc:sldChg>
      <pc:sldChg chg="addSp modSp">
        <pc:chgData name="Grammer, Kristin" userId="582deb59-bcb0-4999-82d9-899fea93174a" providerId="ADAL" clId="{D0FE7449-48EF-42EC-BFD6-9E2719B230DF}" dt="2024-03-30T18:05:01.095" v="24"/>
        <pc:sldMkLst>
          <pc:docMk/>
          <pc:sldMk cId="0" sldId="269"/>
        </pc:sldMkLst>
        <pc:picChg chg="add mod">
          <ac:chgData name="Grammer, Kristin" userId="582deb59-bcb0-4999-82d9-899fea93174a" providerId="ADAL" clId="{D0FE7449-48EF-42EC-BFD6-9E2719B230DF}" dt="2024-03-30T18:05:01.095" v="24"/>
          <ac:picMkLst>
            <pc:docMk/>
            <pc:sldMk cId="0" sldId="269"/>
            <ac:picMk id="10" creationId="{D87680CA-5311-E880-45E4-1963D07AFEFD}"/>
          </ac:picMkLst>
        </pc:picChg>
      </pc:sldChg>
      <pc:sldChg chg="addSp modSp">
        <pc:chgData name="Grammer, Kristin" userId="582deb59-bcb0-4999-82d9-899fea93174a" providerId="ADAL" clId="{D0FE7449-48EF-42EC-BFD6-9E2719B230DF}" dt="2024-03-30T18:05:40.475" v="25"/>
        <pc:sldMkLst>
          <pc:docMk/>
          <pc:sldMk cId="0" sldId="270"/>
        </pc:sldMkLst>
        <pc:picChg chg="add mod">
          <ac:chgData name="Grammer, Kristin" userId="582deb59-bcb0-4999-82d9-899fea93174a" providerId="ADAL" clId="{D0FE7449-48EF-42EC-BFD6-9E2719B230DF}" dt="2024-03-30T18:05:40.475" v="25"/>
          <ac:picMkLst>
            <pc:docMk/>
            <pc:sldMk cId="0" sldId="270"/>
            <ac:picMk id="17" creationId="{F0A72EEA-DE7E-7083-5D67-B5C6072F12F6}"/>
          </ac:picMkLst>
        </pc:picChg>
      </pc:sldChg>
      <pc:sldChg chg="addSp modSp">
        <pc:chgData name="Grammer, Kristin" userId="582deb59-bcb0-4999-82d9-899fea93174a" providerId="ADAL" clId="{D0FE7449-48EF-42EC-BFD6-9E2719B230DF}" dt="2024-03-30T18:06:10.046" v="26"/>
        <pc:sldMkLst>
          <pc:docMk/>
          <pc:sldMk cId="0" sldId="271"/>
        </pc:sldMkLst>
        <pc:picChg chg="add mod">
          <ac:chgData name="Grammer, Kristin" userId="582deb59-bcb0-4999-82d9-899fea93174a" providerId="ADAL" clId="{D0FE7449-48EF-42EC-BFD6-9E2719B230DF}" dt="2024-03-30T18:06:10.046" v="26"/>
          <ac:picMkLst>
            <pc:docMk/>
            <pc:sldMk cId="0" sldId="271"/>
            <ac:picMk id="28" creationId="{1AE61F62-D717-8662-9E0C-17AFBD8CE28E}"/>
          </ac:picMkLst>
        </pc:picChg>
      </pc:sldChg>
      <pc:sldChg chg="addSp delSp modSp mod modTransition modAnim">
        <pc:chgData name="Grammer, Kristin" userId="582deb59-bcb0-4999-82d9-899fea93174a" providerId="ADAL" clId="{D0FE7449-48EF-42EC-BFD6-9E2719B230DF}" dt="2024-03-30T18:07:15.669" v="30"/>
        <pc:sldMkLst>
          <pc:docMk/>
          <pc:sldMk cId="0" sldId="272"/>
        </pc:sldMkLst>
        <pc:picChg chg="add del mod">
          <ac:chgData name="Grammer, Kristin" userId="582deb59-bcb0-4999-82d9-899fea93174a" providerId="ADAL" clId="{D0FE7449-48EF-42EC-BFD6-9E2719B230DF}" dt="2024-03-30T18:06:34.431" v="29"/>
          <ac:picMkLst>
            <pc:docMk/>
            <pc:sldMk cId="0" sldId="272"/>
            <ac:picMk id="23" creationId="{C8A03D7F-3724-613F-E8C8-77A6B446CE4D}"/>
          </ac:picMkLst>
        </pc:picChg>
        <pc:picChg chg="add del mod ord">
          <ac:chgData name="Grammer, Kristin" userId="582deb59-bcb0-4999-82d9-899fea93174a" providerId="ADAL" clId="{D0FE7449-48EF-42EC-BFD6-9E2719B230DF}" dt="2024-03-30T18:07:15.669" v="30"/>
          <ac:picMkLst>
            <pc:docMk/>
            <pc:sldMk cId="0" sldId="272"/>
            <ac:picMk id="26" creationId="{05A7985F-7B06-A80C-3E36-6CD4EBA40FD7}"/>
          </ac:picMkLst>
        </pc:picChg>
        <pc:picChg chg="add mod">
          <ac:chgData name="Grammer, Kristin" userId="582deb59-bcb0-4999-82d9-899fea93174a" providerId="ADAL" clId="{D0FE7449-48EF-42EC-BFD6-9E2719B230DF}" dt="2024-03-30T18:07:15.669" v="30"/>
          <ac:picMkLst>
            <pc:docMk/>
            <pc:sldMk cId="0" sldId="272"/>
            <ac:picMk id="27" creationId="{6A81E601-E15A-71D6-FA5F-F75DC343A085}"/>
          </ac:picMkLst>
        </pc:picChg>
      </pc:sldChg>
      <pc:sldChg chg="addSp modSp">
        <pc:chgData name="Grammer, Kristin" userId="582deb59-bcb0-4999-82d9-899fea93174a" providerId="ADAL" clId="{D0FE7449-48EF-42EC-BFD6-9E2719B230DF}" dt="2024-03-30T18:08:19.976" v="31"/>
        <pc:sldMkLst>
          <pc:docMk/>
          <pc:sldMk cId="0" sldId="273"/>
        </pc:sldMkLst>
        <pc:picChg chg="add mod">
          <ac:chgData name="Grammer, Kristin" userId="582deb59-bcb0-4999-82d9-899fea93174a" providerId="ADAL" clId="{D0FE7449-48EF-42EC-BFD6-9E2719B230DF}" dt="2024-03-30T18:08:19.976" v="31"/>
          <ac:picMkLst>
            <pc:docMk/>
            <pc:sldMk cId="0" sldId="273"/>
            <ac:picMk id="21" creationId="{4A3C931C-F694-13E8-6D82-B5719CAE5D57}"/>
          </ac:picMkLst>
        </pc:picChg>
      </pc:sldChg>
      <pc:sldChg chg="addSp modSp">
        <pc:chgData name="Grammer, Kristin" userId="582deb59-bcb0-4999-82d9-899fea93174a" providerId="ADAL" clId="{D0FE7449-48EF-42EC-BFD6-9E2719B230DF}" dt="2024-03-30T18:09:30.037" v="32"/>
        <pc:sldMkLst>
          <pc:docMk/>
          <pc:sldMk cId="0" sldId="274"/>
        </pc:sldMkLst>
        <pc:picChg chg="add mod">
          <ac:chgData name="Grammer, Kristin" userId="582deb59-bcb0-4999-82d9-899fea93174a" providerId="ADAL" clId="{D0FE7449-48EF-42EC-BFD6-9E2719B230DF}" dt="2024-03-30T18:09:30.037" v="32"/>
          <ac:picMkLst>
            <pc:docMk/>
            <pc:sldMk cId="0" sldId="274"/>
            <ac:picMk id="11" creationId="{930CCE31-019B-3496-490F-028568C39348}"/>
          </ac:picMkLst>
        </pc:picChg>
      </pc:sldChg>
      <pc:sldChg chg="addSp modSp">
        <pc:chgData name="Grammer, Kristin" userId="582deb59-bcb0-4999-82d9-899fea93174a" providerId="ADAL" clId="{D0FE7449-48EF-42EC-BFD6-9E2719B230DF}" dt="2024-03-30T18:09:37.551" v="33"/>
        <pc:sldMkLst>
          <pc:docMk/>
          <pc:sldMk cId="0" sldId="275"/>
        </pc:sldMkLst>
        <pc:picChg chg="add mod">
          <ac:chgData name="Grammer, Kristin" userId="582deb59-bcb0-4999-82d9-899fea93174a" providerId="ADAL" clId="{D0FE7449-48EF-42EC-BFD6-9E2719B230DF}" dt="2024-03-30T18:09:37.551" v="33"/>
          <ac:picMkLst>
            <pc:docMk/>
            <pc:sldMk cId="0" sldId="275"/>
            <ac:picMk id="16" creationId="{FE5637C6-CED9-C097-D182-678ACAFFC640}"/>
          </ac:picMkLst>
        </pc:picChg>
      </pc:sldChg>
      <pc:sldChg chg="addSp modSp">
        <pc:chgData name="Grammer, Kristin" userId="582deb59-bcb0-4999-82d9-899fea93174a" providerId="ADAL" clId="{D0FE7449-48EF-42EC-BFD6-9E2719B230DF}" dt="2024-04-02T13:43:47.844" v="34"/>
        <pc:sldMkLst>
          <pc:docMk/>
          <pc:sldMk cId="0" sldId="276"/>
        </pc:sldMkLst>
        <pc:picChg chg="add mod">
          <ac:chgData name="Grammer, Kristin" userId="582deb59-bcb0-4999-82d9-899fea93174a" providerId="ADAL" clId="{D0FE7449-48EF-42EC-BFD6-9E2719B230DF}" dt="2024-04-02T13:43:47.844" v="34"/>
          <ac:picMkLst>
            <pc:docMk/>
            <pc:sldMk cId="0" sldId="276"/>
            <ac:picMk id="10" creationId="{8106B1AF-8AFD-1526-9308-B43C886CEDF3}"/>
          </ac:picMkLst>
        </pc:picChg>
      </pc:sldChg>
      <pc:sldChg chg="addSp modSp">
        <pc:chgData name="Grammer, Kristin" userId="582deb59-bcb0-4999-82d9-899fea93174a" providerId="ADAL" clId="{D0FE7449-48EF-42EC-BFD6-9E2719B230DF}" dt="2024-04-02T14:37:36.980" v="35"/>
        <pc:sldMkLst>
          <pc:docMk/>
          <pc:sldMk cId="0" sldId="277"/>
        </pc:sldMkLst>
        <pc:picChg chg="add mod">
          <ac:chgData name="Grammer, Kristin" userId="582deb59-bcb0-4999-82d9-899fea93174a" providerId="ADAL" clId="{D0FE7449-48EF-42EC-BFD6-9E2719B230DF}" dt="2024-04-02T14:37:36.980" v="35"/>
          <ac:picMkLst>
            <pc:docMk/>
            <pc:sldMk cId="0" sldId="277"/>
            <ac:picMk id="13" creationId="{17E17D22-2035-75BF-68CB-FEADB0095EA1}"/>
          </ac:picMkLst>
        </pc:picChg>
      </pc:sldChg>
      <pc:sldChg chg="addSp delSp modSp mod modTransition modAnim">
        <pc:chgData name="Grammer, Kristin" userId="582deb59-bcb0-4999-82d9-899fea93174a" providerId="ADAL" clId="{D0FE7449-48EF-42EC-BFD6-9E2719B230DF}" dt="2024-04-02T14:41:06.609" v="45"/>
        <pc:sldMkLst>
          <pc:docMk/>
          <pc:sldMk cId="0" sldId="278"/>
        </pc:sldMkLst>
        <pc:picChg chg="add del mod">
          <ac:chgData name="Grammer, Kristin" userId="582deb59-bcb0-4999-82d9-899fea93174a" providerId="ADAL" clId="{D0FE7449-48EF-42EC-BFD6-9E2719B230DF}" dt="2024-04-02T14:38:26.779" v="38"/>
          <ac:picMkLst>
            <pc:docMk/>
            <pc:sldMk cId="0" sldId="278"/>
            <ac:picMk id="11" creationId="{111E4DA2-E5B2-F5D2-977A-B7FBC06DE4A1}"/>
          </ac:picMkLst>
        </pc:picChg>
        <pc:picChg chg="add del mod ord">
          <ac:chgData name="Grammer, Kristin" userId="582deb59-bcb0-4999-82d9-899fea93174a" providerId="ADAL" clId="{D0FE7449-48EF-42EC-BFD6-9E2719B230DF}" dt="2024-04-02T14:38:43.135" v="39"/>
          <ac:picMkLst>
            <pc:docMk/>
            <pc:sldMk cId="0" sldId="278"/>
            <ac:picMk id="14" creationId="{04516432-164E-6E6C-0671-D9C978662C39}"/>
          </ac:picMkLst>
        </pc:picChg>
        <pc:picChg chg="add del mod">
          <ac:chgData name="Grammer, Kristin" userId="582deb59-bcb0-4999-82d9-899fea93174a" providerId="ADAL" clId="{D0FE7449-48EF-42EC-BFD6-9E2719B230DF}" dt="2024-04-02T14:39:02.564" v="41"/>
          <ac:picMkLst>
            <pc:docMk/>
            <pc:sldMk cId="0" sldId="278"/>
            <ac:picMk id="15" creationId="{44206715-1621-BD92-E39F-8982F8E7CDFF}"/>
          </ac:picMkLst>
        </pc:picChg>
        <pc:picChg chg="add del mod ord">
          <ac:chgData name="Grammer, Kristin" userId="582deb59-bcb0-4999-82d9-899fea93174a" providerId="ADAL" clId="{D0FE7449-48EF-42EC-BFD6-9E2719B230DF}" dt="2024-04-02T14:39:52.314" v="42"/>
          <ac:picMkLst>
            <pc:docMk/>
            <pc:sldMk cId="0" sldId="278"/>
            <ac:picMk id="18" creationId="{C419CC43-8958-71FC-9D59-1B18FEE63995}"/>
          </ac:picMkLst>
        </pc:picChg>
        <pc:picChg chg="add del mod">
          <ac:chgData name="Grammer, Kristin" userId="582deb59-bcb0-4999-82d9-899fea93174a" providerId="ADAL" clId="{D0FE7449-48EF-42EC-BFD6-9E2719B230DF}" dt="2024-04-02T14:40:02.999" v="44"/>
          <ac:picMkLst>
            <pc:docMk/>
            <pc:sldMk cId="0" sldId="278"/>
            <ac:picMk id="19" creationId="{58528903-4794-D9F9-ED43-10C751327BF7}"/>
          </ac:picMkLst>
        </pc:picChg>
        <pc:picChg chg="add del mod ord">
          <ac:chgData name="Grammer, Kristin" userId="582deb59-bcb0-4999-82d9-899fea93174a" providerId="ADAL" clId="{D0FE7449-48EF-42EC-BFD6-9E2719B230DF}" dt="2024-04-02T14:41:06.609" v="45"/>
          <ac:picMkLst>
            <pc:docMk/>
            <pc:sldMk cId="0" sldId="278"/>
            <ac:picMk id="22" creationId="{255A9422-5489-9C1A-3C39-C1CAE599F932}"/>
          </ac:picMkLst>
        </pc:picChg>
        <pc:picChg chg="add mod">
          <ac:chgData name="Grammer, Kristin" userId="582deb59-bcb0-4999-82d9-899fea93174a" providerId="ADAL" clId="{D0FE7449-48EF-42EC-BFD6-9E2719B230DF}" dt="2024-04-02T14:41:06.609" v="45"/>
          <ac:picMkLst>
            <pc:docMk/>
            <pc:sldMk cId="0" sldId="278"/>
            <ac:picMk id="23" creationId="{18BA8DD0-F202-B4F7-258E-8319C2970388}"/>
          </ac:picMkLst>
        </pc:picChg>
      </pc:sldChg>
      <pc:sldChg chg="addSp modSp">
        <pc:chgData name="Grammer, Kristin" userId="582deb59-bcb0-4999-82d9-899fea93174a" providerId="ADAL" clId="{D0FE7449-48EF-42EC-BFD6-9E2719B230DF}" dt="2024-04-02T14:42:11.495" v="46"/>
        <pc:sldMkLst>
          <pc:docMk/>
          <pc:sldMk cId="0" sldId="279"/>
        </pc:sldMkLst>
        <pc:picChg chg="add mod">
          <ac:chgData name="Grammer, Kristin" userId="582deb59-bcb0-4999-82d9-899fea93174a" providerId="ADAL" clId="{D0FE7449-48EF-42EC-BFD6-9E2719B230DF}" dt="2024-04-02T14:42:11.495" v="46"/>
          <ac:picMkLst>
            <pc:docMk/>
            <pc:sldMk cId="0" sldId="279"/>
            <ac:picMk id="21" creationId="{D2E738E0-4871-5E38-E14F-3329928A8526}"/>
          </ac:picMkLst>
        </pc:picChg>
      </pc:sldChg>
      <pc:sldChg chg="addSp delSp modSp mod modTransition modAnim">
        <pc:chgData name="Grammer, Kristin" userId="582deb59-bcb0-4999-82d9-899fea93174a" providerId="ADAL" clId="{D0FE7449-48EF-42EC-BFD6-9E2719B230DF}" dt="2024-04-02T14:44:03.610" v="50"/>
        <pc:sldMkLst>
          <pc:docMk/>
          <pc:sldMk cId="0" sldId="280"/>
        </pc:sldMkLst>
        <pc:picChg chg="add del mod">
          <ac:chgData name="Grammer, Kristin" userId="582deb59-bcb0-4999-82d9-899fea93174a" providerId="ADAL" clId="{D0FE7449-48EF-42EC-BFD6-9E2719B230DF}" dt="2024-04-02T14:42:32.330" v="49"/>
          <ac:picMkLst>
            <pc:docMk/>
            <pc:sldMk cId="0" sldId="280"/>
            <ac:picMk id="31" creationId="{93E10182-3F50-C2E3-A2EA-F52B421407AE}"/>
          </ac:picMkLst>
        </pc:picChg>
        <pc:picChg chg="add del mod ord">
          <ac:chgData name="Grammer, Kristin" userId="582deb59-bcb0-4999-82d9-899fea93174a" providerId="ADAL" clId="{D0FE7449-48EF-42EC-BFD6-9E2719B230DF}" dt="2024-04-02T14:44:03.610" v="50"/>
          <ac:picMkLst>
            <pc:docMk/>
            <pc:sldMk cId="0" sldId="280"/>
            <ac:picMk id="34" creationId="{5B87E428-D88A-326A-E6CA-686E17C9350E}"/>
          </ac:picMkLst>
        </pc:picChg>
        <pc:picChg chg="add mod">
          <ac:chgData name="Grammer, Kristin" userId="582deb59-bcb0-4999-82d9-899fea93174a" providerId="ADAL" clId="{D0FE7449-48EF-42EC-BFD6-9E2719B230DF}" dt="2024-04-02T14:44:03.610" v="50"/>
          <ac:picMkLst>
            <pc:docMk/>
            <pc:sldMk cId="0" sldId="280"/>
            <ac:picMk id="35" creationId="{B5C4E04A-2473-DEDE-2FDD-E170BFA57D1C}"/>
          </ac:picMkLst>
        </pc:picChg>
      </pc:sldChg>
      <pc:sldChg chg="addSp delSp modSp mod modTransition modAnim">
        <pc:chgData name="Grammer, Kristin" userId="582deb59-bcb0-4999-82d9-899fea93174a" providerId="ADAL" clId="{D0FE7449-48EF-42EC-BFD6-9E2719B230DF}" dt="2024-04-02T14:45:48.085" v="54"/>
        <pc:sldMkLst>
          <pc:docMk/>
          <pc:sldMk cId="0" sldId="281"/>
        </pc:sldMkLst>
        <pc:picChg chg="add del mod">
          <ac:chgData name="Grammer, Kristin" userId="582deb59-bcb0-4999-82d9-899fea93174a" providerId="ADAL" clId="{D0FE7449-48EF-42EC-BFD6-9E2719B230DF}" dt="2024-04-02T14:44:34.178" v="53"/>
          <ac:picMkLst>
            <pc:docMk/>
            <pc:sldMk cId="0" sldId="281"/>
            <ac:picMk id="24" creationId="{E993F314-B9D9-9787-C38F-F2BFABE5BF20}"/>
          </ac:picMkLst>
        </pc:picChg>
        <pc:picChg chg="add del mod ord">
          <ac:chgData name="Grammer, Kristin" userId="582deb59-bcb0-4999-82d9-899fea93174a" providerId="ADAL" clId="{D0FE7449-48EF-42EC-BFD6-9E2719B230DF}" dt="2024-04-02T14:45:48.085" v="54"/>
          <ac:picMkLst>
            <pc:docMk/>
            <pc:sldMk cId="0" sldId="281"/>
            <ac:picMk id="27" creationId="{E430B4F9-A06B-9CBF-48B1-2DA2BD5A03A1}"/>
          </ac:picMkLst>
        </pc:picChg>
        <pc:picChg chg="add mod">
          <ac:chgData name="Grammer, Kristin" userId="582deb59-bcb0-4999-82d9-899fea93174a" providerId="ADAL" clId="{D0FE7449-48EF-42EC-BFD6-9E2719B230DF}" dt="2024-04-02T14:45:48.085" v="54"/>
          <ac:picMkLst>
            <pc:docMk/>
            <pc:sldMk cId="0" sldId="281"/>
            <ac:picMk id="28" creationId="{D3981803-ECFA-46AF-CDFA-8B2B00C236EB}"/>
          </ac:picMkLst>
        </pc:picChg>
      </pc:sldChg>
      <pc:sldChg chg="addSp modSp">
        <pc:chgData name="Grammer, Kristin" userId="582deb59-bcb0-4999-82d9-899fea93174a" providerId="ADAL" clId="{D0FE7449-48EF-42EC-BFD6-9E2719B230DF}" dt="2024-04-02T14:47:24.953" v="55"/>
        <pc:sldMkLst>
          <pc:docMk/>
          <pc:sldMk cId="0" sldId="282"/>
        </pc:sldMkLst>
        <pc:picChg chg="add mod">
          <ac:chgData name="Grammer, Kristin" userId="582deb59-bcb0-4999-82d9-899fea93174a" providerId="ADAL" clId="{D0FE7449-48EF-42EC-BFD6-9E2719B230DF}" dt="2024-04-02T14:47:24.953" v="55"/>
          <ac:picMkLst>
            <pc:docMk/>
            <pc:sldMk cId="0" sldId="282"/>
            <ac:picMk id="10" creationId="{92E0DE9D-2310-6F1C-975A-FC1FC29606F9}"/>
          </ac:picMkLst>
        </pc:picChg>
      </pc:sldChg>
      <pc:sldChg chg="addSp delSp modSp mod modTransition modAnim">
        <pc:chgData name="Grammer, Kristin" userId="582deb59-bcb0-4999-82d9-899fea93174a" providerId="ADAL" clId="{D0FE7449-48EF-42EC-BFD6-9E2719B230DF}" dt="2024-04-02T14:50:11.154" v="59"/>
        <pc:sldMkLst>
          <pc:docMk/>
          <pc:sldMk cId="0" sldId="283"/>
        </pc:sldMkLst>
        <pc:picChg chg="add del mod">
          <ac:chgData name="Grammer, Kristin" userId="582deb59-bcb0-4999-82d9-899fea93174a" providerId="ADAL" clId="{D0FE7449-48EF-42EC-BFD6-9E2719B230DF}" dt="2024-04-02T14:48:14.050" v="58"/>
          <ac:picMkLst>
            <pc:docMk/>
            <pc:sldMk cId="0" sldId="283"/>
            <ac:picMk id="10" creationId="{8F5A4AE8-5066-E05A-02D6-E6C8B7124BC7}"/>
          </ac:picMkLst>
        </pc:picChg>
        <pc:picChg chg="add del mod ord">
          <ac:chgData name="Grammer, Kristin" userId="582deb59-bcb0-4999-82d9-899fea93174a" providerId="ADAL" clId="{D0FE7449-48EF-42EC-BFD6-9E2719B230DF}" dt="2024-04-02T14:50:11.154" v="59"/>
          <ac:picMkLst>
            <pc:docMk/>
            <pc:sldMk cId="0" sldId="283"/>
            <ac:picMk id="13" creationId="{DFDD85DF-453E-A0E2-FE0E-A0F81B3D6C72}"/>
          </ac:picMkLst>
        </pc:picChg>
        <pc:picChg chg="add mod">
          <ac:chgData name="Grammer, Kristin" userId="582deb59-bcb0-4999-82d9-899fea93174a" providerId="ADAL" clId="{D0FE7449-48EF-42EC-BFD6-9E2719B230DF}" dt="2024-04-02T14:50:11.154" v="59"/>
          <ac:picMkLst>
            <pc:docMk/>
            <pc:sldMk cId="0" sldId="283"/>
            <ac:picMk id="14" creationId="{616F8628-5F4F-685A-8ED2-33B9C1DDAA67}"/>
          </ac:picMkLst>
        </pc:picChg>
      </pc:sldChg>
      <pc:sldChg chg="addSp modSp">
        <pc:chgData name="Grammer, Kristin" userId="582deb59-bcb0-4999-82d9-899fea93174a" providerId="ADAL" clId="{D0FE7449-48EF-42EC-BFD6-9E2719B230DF}" dt="2024-04-02T14:51:21.596" v="60"/>
        <pc:sldMkLst>
          <pc:docMk/>
          <pc:sldMk cId="0" sldId="284"/>
        </pc:sldMkLst>
        <pc:picChg chg="add mod">
          <ac:chgData name="Grammer, Kristin" userId="582deb59-bcb0-4999-82d9-899fea93174a" providerId="ADAL" clId="{D0FE7449-48EF-42EC-BFD6-9E2719B230DF}" dt="2024-04-02T14:51:21.596" v="60"/>
          <ac:picMkLst>
            <pc:docMk/>
            <pc:sldMk cId="0" sldId="284"/>
            <ac:picMk id="10" creationId="{40A68A08-B044-D97C-8607-568F1B52DBA5}"/>
          </ac:picMkLst>
        </pc:picChg>
      </pc:sldChg>
      <pc:sldChg chg="addSp modSp">
        <pc:chgData name="Grammer, Kristin" userId="582deb59-bcb0-4999-82d9-899fea93174a" providerId="ADAL" clId="{D0FE7449-48EF-42EC-BFD6-9E2719B230DF}" dt="2024-04-02T14:51:48.420" v="61"/>
        <pc:sldMkLst>
          <pc:docMk/>
          <pc:sldMk cId="0" sldId="285"/>
        </pc:sldMkLst>
        <pc:picChg chg="add mod">
          <ac:chgData name="Grammer, Kristin" userId="582deb59-bcb0-4999-82d9-899fea93174a" providerId="ADAL" clId="{D0FE7449-48EF-42EC-BFD6-9E2719B230DF}" dt="2024-04-02T14:51:48.420" v="61"/>
          <ac:picMkLst>
            <pc:docMk/>
            <pc:sldMk cId="0" sldId="285"/>
            <ac:picMk id="13" creationId="{F1376634-0E01-479A-46AA-A30ABC618BD9}"/>
          </ac:picMkLst>
        </pc:picChg>
      </pc:sldChg>
      <pc:sldChg chg="addSp modSp">
        <pc:chgData name="Grammer, Kristin" userId="582deb59-bcb0-4999-82d9-899fea93174a" providerId="ADAL" clId="{D0FE7449-48EF-42EC-BFD6-9E2719B230DF}" dt="2024-04-02T14:52:12.295" v="62"/>
        <pc:sldMkLst>
          <pc:docMk/>
          <pc:sldMk cId="0" sldId="286"/>
        </pc:sldMkLst>
        <pc:picChg chg="add mod">
          <ac:chgData name="Grammer, Kristin" userId="582deb59-bcb0-4999-82d9-899fea93174a" providerId="ADAL" clId="{D0FE7449-48EF-42EC-BFD6-9E2719B230DF}" dt="2024-04-02T14:52:12.295" v="62"/>
          <ac:picMkLst>
            <pc:docMk/>
            <pc:sldMk cId="0" sldId="286"/>
            <ac:picMk id="9" creationId="{9E98177D-769D-0563-D6FC-8CDEF0158BCB}"/>
          </ac:picMkLst>
        </pc:picChg>
      </pc:sldChg>
    </pc:docChg>
  </pc:docChgLst>
  <pc:docChgLst>
    <pc:chgData name="Grammer, Kristin" userId="582deb59-bcb0-4999-82d9-899fea93174a" providerId="ADAL" clId="{75BED7DB-7925-4636-9C8D-339734868046}"/>
    <pc:docChg chg="modSld">
      <pc:chgData name="Grammer, Kristin" userId="582deb59-bcb0-4999-82d9-899fea93174a" providerId="ADAL" clId="{75BED7DB-7925-4636-9C8D-339734868046}" dt="2024-03-29T15:06:56.701" v="3" actId="1038"/>
      <pc:docMkLst>
        <pc:docMk/>
      </pc:docMkLst>
      <pc:sldChg chg="addSp delSp modSp mod modTransition modAnim">
        <pc:chgData name="Grammer, Kristin" userId="582deb59-bcb0-4999-82d9-899fea93174a" providerId="ADAL" clId="{75BED7DB-7925-4636-9C8D-339734868046}" dt="2024-03-29T15:06:56.701" v="3" actId="1038"/>
        <pc:sldMkLst>
          <pc:docMk/>
          <pc:sldMk cId="0" sldId="256"/>
        </pc:sldMkLst>
        <pc:picChg chg="del">
          <ac:chgData name="Grammer, Kristin" userId="582deb59-bcb0-4999-82d9-899fea93174a" providerId="ADAL" clId="{75BED7DB-7925-4636-9C8D-339734868046}" dt="2024-03-29T15:03:06.671" v="1"/>
          <ac:picMkLst>
            <pc:docMk/>
            <pc:sldMk cId="0" sldId="256"/>
            <ac:picMk id="10" creationId="{21F7BB82-EFA5-C398-764B-6ED2ECA86BAD}"/>
          </ac:picMkLst>
        </pc:picChg>
        <pc:picChg chg="add mod">
          <ac:chgData name="Grammer, Kristin" userId="582deb59-bcb0-4999-82d9-899fea93174a" providerId="ADAL" clId="{75BED7DB-7925-4636-9C8D-339734868046}" dt="2024-03-29T15:06:56.701" v="3" actId="1038"/>
          <ac:picMkLst>
            <pc:docMk/>
            <pc:sldMk cId="0" sldId="256"/>
            <ac:picMk id="13" creationId="{5C202368-7203-A4DF-A08D-C6616A590F9C}"/>
          </ac:picMkLst>
        </pc:picChg>
      </pc:sldChg>
      <pc:sldChg chg="addSp delSp modSp modTransition modAnim">
        <pc:chgData name="Grammer, Kristin" userId="582deb59-bcb0-4999-82d9-899fea93174a" providerId="ADAL" clId="{75BED7DB-7925-4636-9C8D-339734868046}" dt="2024-03-29T15:06:30.139" v="2"/>
        <pc:sldMkLst>
          <pc:docMk/>
          <pc:sldMk cId="0" sldId="257"/>
        </pc:sldMkLst>
        <pc:picChg chg="del">
          <ac:chgData name="Grammer, Kristin" userId="582deb59-bcb0-4999-82d9-899fea93174a" providerId="ADAL" clId="{75BED7DB-7925-4636-9C8D-339734868046}" dt="2024-03-29T15:03:06.671" v="1"/>
          <ac:picMkLst>
            <pc:docMk/>
            <pc:sldMk cId="0" sldId="257"/>
            <ac:picMk id="19" creationId="{78861D18-AD6B-840E-1795-19637953AC4F}"/>
          </ac:picMkLst>
        </pc:picChg>
        <pc:picChg chg="add mod">
          <ac:chgData name="Grammer, Kristin" userId="582deb59-bcb0-4999-82d9-899fea93174a" providerId="ADAL" clId="{75BED7DB-7925-4636-9C8D-339734868046}" dt="2024-03-29T15:06:30.139" v="2"/>
          <ac:picMkLst>
            <pc:docMk/>
            <pc:sldMk cId="0" sldId="257"/>
            <ac:picMk id="22" creationId="{E838561F-8C0D-4EE2-7D6C-748FB4E6D86A}"/>
          </ac:picMkLst>
        </pc:picChg>
      </pc:sldChg>
      <pc:sldChg chg="addSp delSp modSp modTransition modAnim">
        <pc:chgData name="Grammer, Kristin" userId="582deb59-bcb0-4999-82d9-899fea93174a" providerId="ADAL" clId="{75BED7DB-7925-4636-9C8D-339734868046}" dt="2024-03-29T15:06:30.139" v="2"/>
        <pc:sldMkLst>
          <pc:docMk/>
          <pc:sldMk cId="0" sldId="258"/>
        </pc:sldMkLst>
        <pc:picChg chg="del">
          <ac:chgData name="Grammer, Kristin" userId="582deb59-bcb0-4999-82d9-899fea93174a" providerId="ADAL" clId="{75BED7DB-7925-4636-9C8D-339734868046}" dt="2024-03-29T15:03:06.671" v="1"/>
          <ac:picMkLst>
            <pc:docMk/>
            <pc:sldMk cId="0" sldId="258"/>
            <ac:picMk id="17" creationId="{50E9DE93-9C01-C084-151E-7D691D5022A2}"/>
          </ac:picMkLst>
        </pc:picChg>
        <pc:picChg chg="add mod">
          <ac:chgData name="Grammer, Kristin" userId="582deb59-bcb0-4999-82d9-899fea93174a" providerId="ADAL" clId="{75BED7DB-7925-4636-9C8D-339734868046}" dt="2024-03-29T15:06:30.139" v="2"/>
          <ac:picMkLst>
            <pc:docMk/>
            <pc:sldMk cId="0" sldId="258"/>
            <ac:picMk id="19" creationId="{EAC6B255-1786-139A-0DA6-3F5FDB1D6C1B}"/>
          </ac:picMkLst>
        </pc:picChg>
      </pc:sldChg>
      <pc:sldChg chg="addSp delSp modSp modTransition modAnim">
        <pc:chgData name="Grammer, Kristin" userId="582deb59-bcb0-4999-82d9-899fea93174a" providerId="ADAL" clId="{75BED7DB-7925-4636-9C8D-339734868046}" dt="2024-03-29T15:06:30.139" v="2"/>
        <pc:sldMkLst>
          <pc:docMk/>
          <pc:sldMk cId="0" sldId="259"/>
        </pc:sldMkLst>
        <pc:picChg chg="del">
          <ac:chgData name="Grammer, Kristin" userId="582deb59-bcb0-4999-82d9-899fea93174a" providerId="ADAL" clId="{75BED7DB-7925-4636-9C8D-339734868046}" dt="2024-03-29T15:03:06.671" v="1"/>
          <ac:picMkLst>
            <pc:docMk/>
            <pc:sldMk cId="0" sldId="259"/>
            <ac:picMk id="12" creationId="{B2DEFDA0-250C-CC03-BB43-886DBAAF529A}"/>
          </ac:picMkLst>
        </pc:picChg>
        <pc:picChg chg="add mod">
          <ac:chgData name="Grammer, Kristin" userId="582deb59-bcb0-4999-82d9-899fea93174a" providerId="ADAL" clId="{75BED7DB-7925-4636-9C8D-339734868046}" dt="2024-03-29T15:06:30.139" v="2"/>
          <ac:picMkLst>
            <pc:docMk/>
            <pc:sldMk cId="0" sldId="259"/>
            <ac:picMk id="14" creationId="{090B41F0-723A-15F2-DD31-FB6F461B8A1C}"/>
          </ac:picMkLst>
        </pc:picChg>
      </pc:sldChg>
      <pc:sldChg chg="addSp delSp modSp modTransition modAnim">
        <pc:chgData name="Grammer, Kristin" userId="582deb59-bcb0-4999-82d9-899fea93174a" providerId="ADAL" clId="{75BED7DB-7925-4636-9C8D-339734868046}" dt="2024-03-29T15:06:30.139" v="2"/>
        <pc:sldMkLst>
          <pc:docMk/>
          <pc:sldMk cId="0" sldId="260"/>
        </pc:sldMkLst>
        <pc:picChg chg="del">
          <ac:chgData name="Grammer, Kristin" userId="582deb59-bcb0-4999-82d9-899fea93174a" providerId="ADAL" clId="{75BED7DB-7925-4636-9C8D-339734868046}" dt="2024-03-29T15:03:06.671" v="1"/>
          <ac:picMkLst>
            <pc:docMk/>
            <pc:sldMk cId="0" sldId="260"/>
            <ac:picMk id="11" creationId="{46337BBD-EA07-0389-328D-E29F487B17B4}"/>
          </ac:picMkLst>
        </pc:picChg>
        <pc:picChg chg="add mod">
          <ac:chgData name="Grammer, Kristin" userId="582deb59-bcb0-4999-82d9-899fea93174a" providerId="ADAL" clId="{75BED7DB-7925-4636-9C8D-339734868046}" dt="2024-03-29T15:06:30.139" v="2"/>
          <ac:picMkLst>
            <pc:docMk/>
            <pc:sldMk cId="0" sldId="260"/>
            <ac:picMk id="13" creationId="{4ABBB813-A73C-90B2-6117-A6F0B4EA573F}"/>
          </ac:picMkLst>
        </pc:picChg>
      </pc:sldChg>
      <pc:sldChg chg="addSp delSp modSp modTransition modAnim">
        <pc:chgData name="Grammer, Kristin" userId="582deb59-bcb0-4999-82d9-899fea93174a" providerId="ADAL" clId="{75BED7DB-7925-4636-9C8D-339734868046}" dt="2024-03-29T15:06:30.139" v="2"/>
        <pc:sldMkLst>
          <pc:docMk/>
          <pc:sldMk cId="0" sldId="261"/>
        </pc:sldMkLst>
        <pc:picChg chg="del">
          <ac:chgData name="Grammer, Kristin" userId="582deb59-bcb0-4999-82d9-899fea93174a" providerId="ADAL" clId="{75BED7DB-7925-4636-9C8D-339734868046}" dt="2024-03-29T15:03:06.671" v="1"/>
          <ac:picMkLst>
            <pc:docMk/>
            <pc:sldMk cId="0" sldId="261"/>
            <ac:picMk id="13" creationId="{C4CFF5A2-EC2E-0BAD-24BD-E0A958F8004F}"/>
          </ac:picMkLst>
        </pc:picChg>
        <pc:picChg chg="add mod">
          <ac:chgData name="Grammer, Kristin" userId="582deb59-bcb0-4999-82d9-899fea93174a" providerId="ADAL" clId="{75BED7DB-7925-4636-9C8D-339734868046}" dt="2024-03-29T15:06:30.139" v="2"/>
          <ac:picMkLst>
            <pc:docMk/>
            <pc:sldMk cId="0" sldId="261"/>
            <ac:picMk id="15" creationId="{D8A74EB7-46EF-067A-6C0F-45E4058D98CF}"/>
          </ac:picMkLst>
        </pc:picChg>
      </pc:sldChg>
      <pc:sldChg chg="modTransition">
        <pc:chgData name="Grammer, Kristin" userId="582deb59-bcb0-4999-82d9-899fea93174a" providerId="ADAL" clId="{75BED7DB-7925-4636-9C8D-339734868046}" dt="2024-03-29T15:03:06.671" v="1"/>
        <pc:sldMkLst>
          <pc:docMk/>
          <pc:sldMk cId="0" sldId="262"/>
        </pc:sldMkLst>
      </pc:sldChg>
      <pc:sldChg chg="modTransition">
        <pc:chgData name="Grammer, Kristin" userId="582deb59-bcb0-4999-82d9-899fea93174a" providerId="ADAL" clId="{75BED7DB-7925-4636-9C8D-339734868046}" dt="2024-03-29T15:03:06.671" v="1"/>
        <pc:sldMkLst>
          <pc:docMk/>
          <pc:sldMk cId="0" sldId="263"/>
        </pc:sldMkLst>
      </pc:sldChg>
      <pc:sldChg chg="modTransition">
        <pc:chgData name="Grammer, Kristin" userId="582deb59-bcb0-4999-82d9-899fea93174a" providerId="ADAL" clId="{75BED7DB-7925-4636-9C8D-339734868046}" dt="2024-03-29T15:03:06.671" v="1"/>
        <pc:sldMkLst>
          <pc:docMk/>
          <pc:sldMk cId="0" sldId="264"/>
        </pc:sldMkLst>
      </pc:sldChg>
      <pc:sldChg chg="modTransition">
        <pc:chgData name="Grammer, Kristin" userId="582deb59-bcb0-4999-82d9-899fea93174a" providerId="ADAL" clId="{75BED7DB-7925-4636-9C8D-339734868046}" dt="2024-03-29T15:03:06.671" v="1"/>
        <pc:sldMkLst>
          <pc:docMk/>
          <pc:sldMk cId="0" sldId="265"/>
        </pc:sldMkLst>
      </pc:sldChg>
      <pc:sldChg chg="modTransition">
        <pc:chgData name="Grammer, Kristin" userId="582deb59-bcb0-4999-82d9-899fea93174a" providerId="ADAL" clId="{75BED7DB-7925-4636-9C8D-339734868046}" dt="2024-03-29T15:03:06.671" v="1"/>
        <pc:sldMkLst>
          <pc:docMk/>
          <pc:sldMk cId="0" sldId="266"/>
        </pc:sldMkLst>
      </pc:sldChg>
      <pc:sldChg chg="modTransition">
        <pc:chgData name="Grammer, Kristin" userId="582deb59-bcb0-4999-82d9-899fea93174a" providerId="ADAL" clId="{75BED7DB-7925-4636-9C8D-339734868046}" dt="2024-03-29T15:03:06.671" v="1"/>
        <pc:sldMkLst>
          <pc:docMk/>
          <pc:sldMk cId="0" sldId="267"/>
        </pc:sldMkLst>
      </pc:sldChg>
      <pc:sldChg chg="modTransition">
        <pc:chgData name="Grammer, Kristin" userId="582deb59-bcb0-4999-82d9-899fea93174a" providerId="ADAL" clId="{75BED7DB-7925-4636-9C8D-339734868046}" dt="2024-03-29T15:03:06.671" v="1"/>
        <pc:sldMkLst>
          <pc:docMk/>
          <pc:sldMk cId="0" sldId="268"/>
        </pc:sldMkLst>
      </pc:sldChg>
      <pc:sldChg chg="modTransition">
        <pc:chgData name="Grammer, Kristin" userId="582deb59-bcb0-4999-82d9-899fea93174a" providerId="ADAL" clId="{75BED7DB-7925-4636-9C8D-339734868046}" dt="2024-03-29T15:03:06.671" v="1"/>
        <pc:sldMkLst>
          <pc:docMk/>
          <pc:sldMk cId="0" sldId="269"/>
        </pc:sldMkLst>
      </pc:sldChg>
      <pc:sldChg chg="modTransition">
        <pc:chgData name="Grammer, Kristin" userId="582deb59-bcb0-4999-82d9-899fea93174a" providerId="ADAL" clId="{75BED7DB-7925-4636-9C8D-339734868046}" dt="2024-03-29T15:03:06.671" v="1"/>
        <pc:sldMkLst>
          <pc:docMk/>
          <pc:sldMk cId="0" sldId="270"/>
        </pc:sldMkLst>
      </pc:sldChg>
      <pc:sldChg chg="modTransition">
        <pc:chgData name="Grammer, Kristin" userId="582deb59-bcb0-4999-82d9-899fea93174a" providerId="ADAL" clId="{75BED7DB-7925-4636-9C8D-339734868046}" dt="2024-03-29T15:03:06.671" v="1"/>
        <pc:sldMkLst>
          <pc:docMk/>
          <pc:sldMk cId="0" sldId="271"/>
        </pc:sldMkLst>
      </pc:sldChg>
      <pc:sldChg chg="modTransition">
        <pc:chgData name="Grammer, Kristin" userId="582deb59-bcb0-4999-82d9-899fea93174a" providerId="ADAL" clId="{75BED7DB-7925-4636-9C8D-339734868046}" dt="2024-03-29T15:03:06.671" v="1"/>
        <pc:sldMkLst>
          <pc:docMk/>
          <pc:sldMk cId="0" sldId="272"/>
        </pc:sldMkLst>
      </pc:sldChg>
      <pc:sldChg chg="modTransition">
        <pc:chgData name="Grammer, Kristin" userId="582deb59-bcb0-4999-82d9-899fea93174a" providerId="ADAL" clId="{75BED7DB-7925-4636-9C8D-339734868046}" dt="2024-03-29T15:03:06.671" v="1"/>
        <pc:sldMkLst>
          <pc:docMk/>
          <pc:sldMk cId="0" sldId="273"/>
        </pc:sldMkLst>
      </pc:sldChg>
      <pc:sldChg chg="modTransition">
        <pc:chgData name="Grammer, Kristin" userId="582deb59-bcb0-4999-82d9-899fea93174a" providerId="ADAL" clId="{75BED7DB-7925-4636-9C8D-339734868046}" dt="2024-03-29T15:03:06.671" v="1"/>
        <pc:sldMkLst>
          <pc:docMk/>
          <pc:sldMk cId="0" sldId="274"/>
        </pc:sldMkLst>
      </pc:sldChg>
      <pc:sldChg chg="modTransition">
        <pc:chgData name="Grammer, Kristin" userId="582deb59-bcb0-4999-82d9-899fea93174a" providerId="ADAL" clId="{75BED7DB-7925-4636-9C8D-339734868046}" dt="2024-03-29T15:03:06.671" v="1"/>
        <pc:sldMkLst>
          <pc:docMk/>
          <pc:sldMk cId="0" sldId="275"/>
        </pc:sldMkLst>
      </pc:sldChg>
      <pc:sldChg chg="modTransition">
        <pc:chgData name="Grammer, Kristin" userId="582deb59-bcb0-4999-82d9-899fea93174a" providerId="ADAL" clId="{75BED7DB-7925-4636-9C8D-339734868046}" dt="2024-03-29T15:03:06.671" v="1"/>
        <pc:sldMkLst>
          <pc:docMk/>
          <pc:sldMk cId="0" sldId="276"/>
        </pc:sldMkLst>
      </pc:sldChg>
      <pc:sldChg chg="modTransition">
        <pc:chgData name="Grammer, Kristin" userId="582deb59-bcb0-4999-82d9-899fea93174a" providerId="ADAL" clId="{75BED7DB-7925-4636-9C8D-339734868046}" dt="2024-03-29T15:03:06.671" v="1"/>
        <pc:sldMkLst>
          <pc:docMk/>
          <pc:sldMk cId="0" sldId="277"/>
        </pc:sldMkLst>
      </pc:sldChg>
      <pc:sldChg chg="modTransition">
        <pc:chgData name="Grammer, Kristin" userId="582deb59-bcb0-4999-82d9-899fea93174a" providerId="ADAL" clId="{75BED7DB-7925-4636-9C8D-339734868046}" dt="2024-03-29T15:03:06.671" v="1"/>
        <pc:sldMkLst>
          <pc:docMk/>
          <pc:sldMk cId="0" sldId="278"/>
        </pc:sldMkLst>
      </pc:sldChg>
      <pc:sldChg chg="modTransition">
        <pc:chgData name="Grammer, Kristin" userId="582deb59-bcb0-4999-82d9-899fea93174a" providerId="ADAL" clId="{75BED7DB-7925-4636-9C8D-339734868046}" dt="2024-03-29T15:03:06.671" v="1"/>
        <pc:sldMkLst>
          <pc:docMk/>
          <pc:sldMk cId="0" sldId="279"/>
        </pc:sldMkLst>
      </pc:sldChg>
      <pc:sldChg chg="modTransition">
        <pc:chgData name="Grammer, Kristin" userId="582deb59-bcb0-4999-82d9-899fea93174a" providerId="ADAL" clId="{75BED7DB-7925-4636-9C8D-339734868046}" dt="2024-03-29T15:03:06.671" v="1"/>
        <pc:sldMkLst>
          <pc:docMk/>
          <pc:sldMk cId="0" sldId="280"/>
        </pc:sldMkLst>
      </pc:sldChg>
      <pc:sldChg chg="modTransition">
        <pc:chgData name="Grammer, Kristin" userId="582deb59-bcb0-4999-82d9-899fea93174a" providerId="ADAL" clId="{75BED7DB-7925-4636-9C8D-339734868046}" dt="2024-03-29T15:03:06.671" v="1"/>
        <pc:sldMkLst>
          <pc:docMk/>
          <pc:sldMk cId="0" sldId="281"/>
        </pc:sldMkLst>
      </pc:sldChg>
      <pc:sldChg chg="modTransition">
        <pc:chgData name="Grammer, Kristin" userId="582deb59-bcb0-4999-82d9-899fea93174a" providerId="ADAL" clId="{75BED7DB-7925-4636-9C8D-339734868046}" dt="2024-03-29T15:03:06.671" v="1"/>
        <pc:sldMkLst>
          <pc:docMk/>
          <pc:sldMk cId="0" sldId="282"/>
        </pc:sldMkLst>
      </pc:sldChg>
      <pc:sldChg chg="modTransition">
        <pc:chgData name="Grammer, Kristin" userId="582deb59-bcb0-4999-82d9-899fea93174a" providerId="ADAL" clId="{75BED7DB-7925-4636-9C8D-339734868046}" dt="2024-03-29T15:03:06.671" v="1"/>
        <pc:sldMkLst>
          <pc:docMk/>
          <pc:sldMk cId="0" sldId="283"/>
        </pc:sldMkLst>
      </pc:sldChg>
      <pc:sldChg chg="modSp mod modTransition">
        <pc:chgData name="Grammer, Kristin" userId="582deb59-bcb0-4999-82d9-899fea93174a" providerId="ADAL" clId="{75BED7DB-7925-4636-9C8D-339734868046}" dt="2024-03-29T15:03:06.671" v="1"/>
        <pc:sldMkLst>
          <pc:docMk/>
          <pc:sldMk cId="0" sldId="284"/>
        </pc:sldMkLst>
        <pc:spChg chg="mod">
          <ac:chgData name="Grammer, Kristin" userId="582deb59-bcb0-4999-82d9-899fea93174a" providerId="ADAL" clId="{75BED7DB-7925-4636-9C8D-339734868046}" dt="2024-03-29T15:02:43.707" v="0" actId="14100"/>
          <ac:spMkLst>
            <pc:docMk/>
            <pc:sldMk cId="0" sldId="284"/>
            <ac:spMk id="7" creationId="{00000000-0000-0000-0000-000000000000}"/>
          </ac:spMkLst>
        </pc:spChg>
      </pc:sldChg>
      <pc:sldChg chg="modTransition">
        <pc:chgData name="Grammer, Kristin" userId="582deb59-bcb0-4999-82d9-899fea93174a" providerId="ADAL" clId="{75BED7DB-7925-4636-9C8D-339734868046}" dt="2024-03-29T15:03:06.671" v="1"/>
        <pc:sldMkLst>
          <pc:docMk/>
          <pc:sldMk cId="0" sldId="285"/>
        </pc:sldMkLst>
      </pc:sldChg>
      <pc:sldChg chg="modTransition">
        <pc:chgData name="Grammer, Kristin" userId="582deb59-bcb0-4999-82d9-899fea93174a" providerId="ADAL" clId="{75BED7DB-7925-4636-9C8D-339734868046}" dt="2024-03-29T15:03:06.671" v="1"/>
        <pc:sldMkLst>
          <pc:docMk/>
          <pc:sldMk cId="0" sldId="286"/>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7.xml"/><Relationship Id="rId7" Type="http://schemas.openxmlformats.org/officeDocument/2006/relationships/image" Target="../media/image4.sv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sv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openxmlformats.org/officeDocument/2006/relationships/hyperlink" Target="https://studyinthestates.dhs.gov/sevis-help-hub/student-records/fm-student-employment/f-1-optional-practical-training-opt" TargetMode="External"/><Relationship Id="rId3" Type="http://schemas.openxmlformats.org/officeDocument/2006/relationships/slideLayout" Target="../slideLayouts/slideLayout7.xml"/><Relationship Id="rId7" Type="http://schemas.openxmlformats.org/officeDocument/2006/relationships/image" Target="../media/image22.sv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png"/><Relationship Id="rId11" Type="http://schemas.openxmlformats.org/officeDocument/2006/relationships/image" Target="../media/image7.png"/><Relationship Id="rId5" Type="http://schemas.openxmlformats.org/officeDocument/2006/relationships/image" Target="../media/image8.jpeg"/><Relationship Id="rId10" Type="http://schemas.openxmlformats.org/officeDocument/2006/relationships/hyperlink" Target="https://www.redlands.edu/meet-redlands/global-opportunities/what-you-need-to-know/" TargetMode="External"/><Relationship Id="rId4" Type="http://schemas.openxmlformats.org/officeDocument/2006/relationships/image" Target="../media/image9.png"/><Relationship Id="rId9" Type="http://schemas.openxmlformats.org/officeDocument/2006/relationships/hyperlink" Target="https://www.uscis.gov/i-765"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hyperlink" Target="https://www.linkedin.com/feed/" TargetMode="External"/><Relationship Id="rId12" Type="http://schemas.openxmlformats.org/officeDocument/2006/relationships/image" Target="../media/image22.sv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www.myvisajobs.com/" TargetMode="External"/><Relationship Id="rId11" Type="http://schemas.openxmlformats.org/officeDocument/2006/relationships/image" Target="../media/image11.png"/><Relationship Id="rId5" Type="http://schemas.openxmlformats.org/officeDocument/2006/relationships/hyperlink" Target="https://ocpd.redlands.edu/channels/international-students/" TargetMode="External"/><Relationship Id="rId10" Type="http://schemas.openxmlformats.org/officeDocument/2006/relationships/image" Target="../media/image8.jpeg"/><Relationship Id="rId4" Type="http://schemas.openxmlformats.org/officeDocument/2006/relationships/image" Target="../media/image9.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hyperlink" Target="https://www.uscis.gov/i-765" TargetMode="External"/><Relationship Id="rId3" Type="http://schemas.openxmlformats.org/officeDocument/2006/relationships/slideLayout" Target="../slideLayouts/slideLayout7.xml"/><Relationship Id="rId7" Type="http://schemas.openxmlformats.org/officeDocument/2006/relationships/image" Target="../media/image12.sv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1.png"/><Relationship Id="rId5" Type="http://schemas.openxmlformats.org/officeDocument/2006/relationships/image" Target="../media/image8.jpeg"/><Relationship Id="rId4" Type="http://schemas.openxmlformats.org/officeDocument/2006/relationships/image" Target="../media/image9.pn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22.sv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1.png"/><Relationship Id="rId5" Type="http://schemas.openxmlformats.org/officeDocument/2006/relationships/image" Target="../media/image8.jpe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hyperlink" Target="https://www.uscis.gov/i-765-addresses" TargetMode="External"/><Relationship Id="rId3" Type="http://schemas.openxmlformats.org/officeDocument/2006/relationships/slideLayout" Target="../slideLayouts/slideLayout7.xml"/><Relationship Id="rId7" Type="http://schemas.openxmlformats.org/officeDocument/2006/relationships/image" Target="../media/image12.sv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1.png"/><Relationship Id="rId5" Type="http://schemas.openxmlformats.org/officeDocument/2006/relationships/image" Target="../media/image8.jpeg"/><Relationship Id="rId4" Type="http://schemas.openxmlformats.org/officeDocument/2006/relationships/image" Target="../media/image9.png"/><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7.xml"/><Relationship Id="rId7" Type="http://schemas.openxmlformats.org/officeDocument/2006/relationships/image" Target="../media/image8.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hyperlink" Target="https://www.uscis.gov/i-765"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7.xml"/><Relationship Id="rId7" Type="http://schemas.openxmlformats.org/officeDocument/2006/relationships/image" Target="../media/image8.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9.png"/><Relationship Id="rId5" Type="http://schemas.openxmlformats.org/officeDocument/2006/relationships/image" Target="../media/image27.svg"/><Relationship Id="rId10" Type="http://schemas.openxmlformats.org/officeDocument/2006/relationships/image" Target="../media/image7.png"/><Relationship Id="rId4" Type="http://schemas.openxmlformats.org/officeDocument/2006/relationships/image" Target="../media/image26.png"/><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0.png"/><Relationship Id="rId5" Type="http://schemas.openxmlformats.org/officeDocument/2006/relationships/image" Target="../media/image8.jpe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hyperlink" Target="https://egov.uscis.gov/casestatus/landing.do"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slideLayout" Target="../slideLayouts/slideLayout7.xml"/><Relationship Id="rId7" Type="http://schemas.openxmlformats.org/officeDocument/2006/relationships/image" Target="../media/image22.sv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1.png"/><Relationship Id="rId5" Type="http://schemas.openxmlformats.org/officeDocument/2006/relationships/image" Target="../media/image8.jpeg"/><Relationship Id="rId4" Type="http://schemas.openxmlformats.org/officeDocument/2006/relationships/image" Target="../media/image9.png"/><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22.sv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1.png"/><Relationship Id="rId5" Type="http://schemas.openxmlformats.org/officeDocument/2006/relationships/image" Target="../media/image8.jpe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12.sv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1.png"/><Relationship Id="rId5" Type="http://schemas.openxmlformats.org/officeDocument/2006/relationships/image" Target="../media/image8.jpe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22.sv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1.png"/><Relationship Id="rId5" Type="http://schemas.openxmlformats.org/officeDocument/2006/relationships/image" Target="../media/image8.jpe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22.sv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1.png"/><Relationship Id="rId5" Type="http://schemas.openxmlformats.org/officeDocument/2006/relationships/image" Target="../media/image8.jpeg"/><Relationship Id="rId4" Type="http://schemas.openxmlformats.org/officeDocument/2006/relationships/image" Target="../media/image32.png"/><Relationship Id="rId9"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hyperlink" Target="https://studyinthestates.dhs.gov/glossary/S/" TargetMode="External"/><Relationship Id="rId3" Type="http://schemas.openxmlformats.org/officeDocument/2006/relationships/slideLayout" Target="../slideLayouts/slideLayout7.xml"/><Relationship Id="rId7" Type="http://schemas.openxmlformats.org/officeDocument/2006/relationships/image" Target="../media/image22.sv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1.png"/><Relationship Id="rId5" Type="http://schemas.openxmlformats.org/officeDocument/2006/relationships/image" Target="../media/image8.jpeg"/><Relationship Id="rId10" Type="http://schemas.openxmlformats.org/officeDocument/2006/relationships/image" Target="../media/image7.png"/><Relationship Id="rId4" Type="http://schemas.openxmlformats.org/officeDocument/2006/relationships/image" Target="../media/image32.png"/><Relationship Id="rId9" Type="http://schemas.openxmlformats.org/officeDocument/2006/relationships/hyperlink" Target="https://studyinthestates.dhs.gov/create-an-sevp-portal-account"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slideLayout" Target="../slideLayouts/slideLayout7.xml"/><Relationship Id="rId7" Type="http://schemas.openxmlformats.org/officeDocument/2006/relationships/image" Target="../media/image22.sv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1.png"/><Relationship Id="rId5" Type="http://schemas.openxmlformats.org/officeDocument/2006/relationships/image" Target="../media/image8.jpeg"/><Relationship Id="rId10" Type="http://schemas.openxmlformats.org/officeDocument/2006/relationships/image" Target="../media/image7.png"/><Relationship Id="rId4" Type="http://schemas.openxmlformats.org/officeDocument/2006/relationships/image" Target="../media/image32.png"/><Relationship Id="rId9" Type="http://schemas.openxmlformats.org/officeDocument/2006/relationships/image" Target="../media/image35.jpeg"/></Relationships>
</file>

<file path=ppt/slides/_rels/slide25.xml.rels><?xml version="1.0" encoding="UTF-8" standalone="yes"?>
<Relationships xmlns="http://schemas.openxmlformats.org/package/2006/relationships"><Relationship Id="rId8" Type="http://schemas.openxmlformats.org/officeDocument/2006/relationships/hyperlink" Target="https://ocpd.redlands.edu/channels/how-to-build-a-network/" TargetMode="External"/><Relationship Id="rId3" Type="http://schemas.openxmlformats.org/officeDocument/2006/relationships/slideLayout" Target="../slideLayouts/slideLayout7.xml"/><Relationship Id="rId7" Type="http://schemas.openxmlformats.org/officeDocument/2006/relationships/image" Target="../media/image22.sv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1.png"/><Relationship Id="rId5" Type="http://schemas.openxmlformats.org/officeDocument/2006/relationships/image" Target="../media/image8.jpeg"/><Relationship Id="rId4" Type="http://schemas.openxmlformats.org/officeDocument/2006/relationships/image" Target="../media/image32.png"/><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22.sv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1.png"/><Relationship Id="rId5" Type="http://schemas.openxmlformats.org/officeDocument/2006/relationships/image" Target="../media/image8.jpe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22.sv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1.png"/><Relationship Id="rId5" Type="http://schemas.openxmlformats.org/officeDocument/2006/relationships/image" Target="../media/image8.jpe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8" Type="http://schemas.openxmlformats.org/officeDocument/2006/relationships/hyperlink" Target="https://www.redlands.edu/meet-redlands/global-opportunities/what-you-need-to-know/" TargetMode="External"/><Relationship Id="rId3" Type="http://schemas.openxmlformats.org/officeDocument/2006/relationships/slideLayout" Target="../slideLayouts/slideLayout7.xml"/><Relationship Id="rId7" Type="http://schemas.openxmlformats.org/officeDocument/2006/relationships/image" Target="../media/image22.sv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1.png"/><Relationship Id="rId5" Type="http://schemas.openxmlformats.org/officeDocument/2006/relationships/image" Target="../media/image8.jpeg"/><Relationship Id="rId10" Type="http://schemas.openxmlformats.org/officeDocument/2006/relationships/image" Target="../media/image7.png"/><Relationship Id="rId4" Type="http://schemas.openxmlformats.org/officeDocument/2006/relationships/image" Target="../media/image32.png"/><Relationship Id="rId9" Type="http://schemas.openxmlformats.org/officeDocument/2006/relationships/hyperlink" Target="https://www.redlands.edu/meet-redlands/global-opportunities/office-of-international-students-and-scholars/current-students2/employment/"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22.sv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1.png"/><Relationship Id="rId5" Type="http://schemas.openxmlformats.org/officeDocument/2006/relationships/image" Target="../media/image8.jpe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4.sv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3.png"/><Relationship Id="rId11" Type="http://schemas.openxmlformats.org/officeDocument/2006/relationships/image" Target="../media/image7.png"/><Relationship Id="rId5" Type="http://schemas.openxmlformats.org/officeDocument/2006/relationships/image" Target="../media/image9.png"/><Relationship Id="rId10" Type="http://schemas.openxmlformats.org/officeDocument/2006/relationships/image" Target="../media/image12.svg"/><Relationship Id="rId4" Type="http://schemas.openxmlformats.org/officeDocument/2006/relationships/image" Target="../media/image8.jpe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7.png"/><Relationship Id="rId5" Type="http://schemas.openxmlformats.org/officeDocument/2006/relationships/image" Target="../media/image8.jpe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hyperlink" Target="https://ocpd.redlands.edu/channels/international-students/" TargetMode="Externa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hyperlink" Target="https://www.redlands.edu/meet-redlands/global-opportunities/office-of-international-students-and-scholars/" TargetMode="External"/><Relationship Id="rId5" Type="http://schemas.openxmlformats.org/officeDocument/2006/relationships/image" Target="../media/image37.sv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8.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7.png"/><Relationship Id="rId11" Type="http://schemas.openxmlformats.org/officeDocument/2006/relationships/image" Target="../media/image7.png"/><Relationship Id="rId5" Type="http://schemas.openxmlformats.org/officeDocument/2006/relationships/image" Target="../media/image16.png"/><Relationship Id="rId10" Type="http://schemas.openxmlformats.org/officeDocument/2006/relationships/image" Target="../media/image18.png"/><Relationship Id="rId4" Type="http://schemas.openxmlformats.org/officeDocument/2006/relationships/image" Target="../media/image9.png"/><Relationship Id="rId9" Type="http://schemas.openxmlformats.org/officeDocument/2006/relationships/image" Target="../media/image12.sv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12.sv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11" Type="http://schemas.openxmlformats.org/officeDocument/2006/relationships/image" Target="../media/image7.png"/><Relationship Id="rId5" Type="http://schemas.openxmlformats.org/officeDocument/2006/relationships/image" Target="../media/image8.jpeg"/><Relationship Id="rId10" Type="http://schemas.openxmlformats.org/officeDocument/2006/relationships/image" Target="../media/image21.png"/><Relationship Id="rId4" Type="http://schemas.openxmlformats.org/officeDocument/2006/relationships/image" Target="../media/image9.png"/><Relationship Id="rId9" Type="http://schemas.openxmlformats.org/officeDocument/2006/relationships/image" Target="../media/image20.svg"/></Relationships>
</file>

<file path=ppt/slides/_rels/slide6.xml.rels><?xml version="1.0" encoding="UTF-8" standalone="yes"?>
<Relationships xmlns="http://schemas.openxmlformats.org/package/2006/relationships"><Relationship Id="rId8" Type="http://schemas.openxmlformats.org/officeDocument/2006/relationships/hyperlink" Target="https://ocpd.redlands.edu/channels/international-students/" TargetMode="External"/><Relationship Id="rId3" Type="http://schemas.openxmlformats.org/officeDocument/2006/relationships/slideLayout" Target="../slideLayouts/slideLayout7.xml"/><Relationship Id="rId7" Type="http://schemas.openxmlformats.org/officeDocument/2006/relationships/image" Target="../media/image22.sv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openxmlformats.org/officeDocument/2006/relationships/image" Target="../media/image8.jpeg"/><Relationship Id="rId4" Type="http://schemas.openxmlformats.org/officeDocument/2006/relationships/image" Target="../media/image9.pn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22.sv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8.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hyperlink" Target="https://studyinthestates.dhs.gov/stem-opt-hub" TargetMode="External"/><Relationship Id="rId3" Type="http://schemas.openxmlformats.org/officeDocument/2006/relationships/slideLayout" Target="../slideLayouts/slideLayout7.xml"/><Relationship Id="rId7" Type="http://schemas.openxmlformats.org/officeDocument/2006/relationships/image" Target="../media/image22.sv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image" Target="../media/image8.jpeg"/><Relationship Id="rId4" Type="http://schemas.openxmlformats.org/officeDocument/2006/relationships/image" Target="../media/image9.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22.sv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png"/><Relationship Id="rId5" Type="http://schemas.openxmlformats.org/officeDocument/2006/relationships/image" Target="../media/image8.jpe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48993" y="643719"/>
            <a:ext cx="1840697" cy="2235632"/>
          </a:xfrm>
          <a:custGeom>
            <a:avLst/>
            <a:gdLst/>
            <a:ahLst/>
            <a:cxnLst/>
            <a:rect l="l" t="t" r="r" b="b"/>
            <a:pathLst>
              <a:path w="1840697" h="2235632">
                <a:moveTo>
                  <a:pt x="0" y="0"/>
                </a:moveTo>
                <a:lnTo>
                  <a:pt x="1840697" y="0"/>
                </a:lnTo>
                <a:lnTo>
                  <a:pt x="1840697" y="2235631"/>
                </a:lnTo>
                <a:lnTo>
                  <a:pt x="0" y="22356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7531665" y="783869"/>
            <a:ext cx="1411462" cy="397707"/>
          </a:xfrm>
          <a:custGeom>
            <a:avLst/>
            <a:gdLst/>
            <a:ahLst/>
            <a:cxnLst/>
            <a:rect l="l" t="t" r="r" b="b"/>
            <a:pathLst>
              <a:path w="1411462" h="397707">
                <a:moveTo>
                  <a:pt x="0" y="0"/>
                </a:moveTo>
                <a:lnTo>
                  <a:pt x="1411462" y="0"/>
                </a:lnTo>
                <a:lnTo>
                  <a:pt x="1411462" y="397707"/>
                </a:lnTo>
                <a:lnTo>
                  <a:pt x="0" y="3977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4"/>
          <p:cNvSpPr/>
          <p:nvPr/>
        </p:nvSpPr>
        <p:spPr>
          <a:xfrm>
            <a:off x="313887" y="1079849"/>
            <a:ext cx="2952750" cy="4667250"/>
          </a:xfrm>
          <a:custGeom>
            <a:avLst/>
            <a:gdLst/>
            <a:ahLst/>
            <a:cxnLst/>
            <a:rect l="l" t="t" r="r" b="b"/>
            <a:pathLst>
              <a:path w="2952750" h="4667250">
                <a:moveTo>
                  <a:pt x="0" y="0"/>
                </a:moveTo>
                <a:lnTo>
                  <a:pt x="2952750" y="0"/>
                </a:lnTo>
                <a:lnTo>
                  <a:pt x="2952750" y="4667250"/>
                </a:lnTo>
                <a:lnTo>
                  <a:pt x="0" y="4667250"/>
                </a:lnTo>
                <a:lnTo>
                  <a:pt x="0" y="0"/>
                </a:lnTo>
                <a:close/>
              </a:path>
            </a:pathLst>
          </a:custGeom>
          <a:blipFill>
            <a:blip r:embed="rId8"/>
            <a:stretch>
              <a:fillRect l="-120622" t="-21718" r="-110667" b="-18077"/>
            </a:stretch>
          </a:blipFill>
        </p:spPr>
        <p:txBody>
          <a:bodyPr/>
          <a:lstStyle/>
          <a:p>
            <a:endParaRPr lang="en-US"/>
          </a:p>
        </p:txBody>
      </p:sp>
      <p:sp>
        <p:nvSpPr>
          <p:cNvPr id="5" name="Freeform 5"/>
          <p:cNvSpPr/>
          <p:nvPr/>
        </p:nvSpPr>
        <p:spPr>
          <a:xfrm>
            <a:off x="633936" y="4532719"/>
            <a:ext cx="1333500" cy="2266950"/>
          </a:xfrm>
          <a:custGeom>
            <a:avLst/>
            <a:gdLst/>
            <a:ahLst/>
            <a:cxnLst/>
            <a:rect l="l" t="t" r="r" b="b"/>
            <a:pathLst>
              <a:path w="1333500" h="2266950">
                <a:moveTo>
                  <a:pt x="0" y="0"/>
                </a:moveTo>
                <a:lnTo>
                  <a:pt x="1333500" y="0"/>
                </a:lnTo>
                <a:lnTo>
                  <a:pt x="1333500" y="2266950"/>
                </a:lnTo>
                <a:lnTo>
                  <a:pt x="0" y="2266950"/>
                </a:lnTo>
                <a:lnTo>
                  <a:pt x="0" y="0"/>
                </a:lnTo>
                <a:close/>
              </a:path>
            </a:pathLst>
          </a:custGeom>
          <a:blipFill>
            <a:blip r:embed="rId9"/>
            <a:stretch>
              <a:fillRect l="-68977" r="-85308"/>
            </a:stretch>
          </a:blipFill>
        </p:spPr>
        <p:txBody>
          <a:bodyPr/>
          <a:lstStyle/>
          <a:p>
            <a:endParaRPr lang="en-US"/>
          </a:p>
        </p:txBody>
      </p:sp>
      <p:sp>
        <p:nvSpPr>
          <p:cNvPr id="6" name="TextBox 6"/>
          <p:cNvSpPr txBox="1"/>
          <p:nvPr/>
        </p:nvSpPr>
        <p:spPr>
          <a:xfrm>
            <a:off x="3264722" y="2471576"/>
            <a:ext cx="4073519" cy="4532298"/>
          </a:xfrm>
          <a:prstGeom prst="rect">
            <a:avLst/>
          </a:prstGeom>
        </p:spPr>
        <p:txBody>
          <a:bodyPr lIns="0" tIns="0" rIns="0" bIns="0" rtlCol="0" anchor="t">
            <a:spAutoFit/>
          </a:bodyPr>
          <a:lstStyle/>
          <a:p>
            <a:pPr algn="just">
              <a:lnSpc>
                <a:spcPts val="11207"/>
              </a:lnSpc>
            </a:pPr>
            <a:r>
              <a:rPr lang="en-US" sz="16266" spc="-325">
                <a:solidFill>
                  <a:srgbClr val="7A2426"/>
                </a:solidFill>
                <a:latin typeface="Open Sans Condensed"/>
              </a:rPr>
              <a:t>OPT &amp; Next Steps</a:t>
            </a:r>
          </a:p>
        </p:txBody>
      </p:sp>
      <p:pic>
        <p:nvPicPr>
          <p:cNvPr id="18" name="Audio 17">
            <a:hlinkClick r:id="" action="ppaction://media"/>
            <a:extLst>
              <a:ext uri="{FF2B5EF4-FFF2-40B4-BE49-F238E27FC236}">
                <a16:creationId xmlns:a16="http://schemas.microsoft.com/office/drawing/2014/main" id="{1B3F29DF-D8F1-2BA9-CEDD-2C227E0BFEC7}"/>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75146" t="-175146" r="-175146" b="-175146"/>
          <a:stretch>
            <a:fillRect/>
          </a:stretch>
        </p:blipFill>
        <p:spPr>
          <a:xfrm>
            <a:off x="7482840" y="5032858"/>
            <a:ext cx="2194560" cy="219456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9275"/>
    </mc:Choice>
    <mc:Fallback>
      <p:transition spd="slow" advTm="19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932460">
            <a:off x="373504" y="793871"/>
            <a:ext cx="1019175" cy="571500"/>
            <a:chOff x="0" y="0"/>
            <a:chExt cx="1358900" cy="762000"/>
          </a:xfrm>
        </p:grpSpPr>
        <p:sp>
          <p:nvSpPr>
            <p:cNvPr id="3" name="Freeform 3"/>
            <p:cNvSpPr/>
            <p:nvPr/>
          </p:nvSpPr>
          <p:spPr>
            <a:xfrm>
              <a:off x="0" y="0"/>
              <a:ext cx="1358900" cy="762000"/>
            </a:xfrm>
            <a:custGeom>
              <a:avLst/>
              <a:gdLst/>
              <a:ahLst/>
              <a:cxnLst/>
              <a:rect l="l" t="t" r="r" b="b"/>
              <a:pathLst>
                <a:path w="1358900" h="762000">
                  <a:moveTo>
                    <a:pt x="1358900" y="0"/>
                  </a:moveTo>
                  <a:lnTo>
                    <a:pt x="80010" y="0"/>
                  </a:lnTo>
                  <a:lnTo>
                    <a:pt x="0" y="0"/>
                  </a:lnTo>
                  <a:lnTo>
                    <a:pt x="0" y="762000"/>
                  </a:lnTo>
                  <a:lnTo>
                    <a:pt x="1358900" y="762000"/>
                  </a:lnTo>
                  <a:lnTo>
                    <a:pt x="1358900" y="0"/>
                  </a:lnTo>
                  <a:close/>
                </a:path>
              </a:pathLst>
            </a:custGeom>
            <a:blipFill>
              <a:blip r:embed="rId4"/>
              <a:stretch>
                <a:fillRect/>
              </a:stretch>
            </a:blipFill>
          </p:spPr>
          <p:txBody>
            <a:bodyPr/>
            <a:lstStyle/>
            <a:p>
              <a:endParaRPr lang="en-US"/>
            </a:p>
          </p:txBody>
        </p:sp>
      </p:grpSp>
      <p:sp>
        <p:nvSpPr>
          <p:cNvPr id="4" name="Freeform 4"/>
          <p:cNvSpPr/>
          <p:nvPr/>
        </p:nvSpPr>
        <p:spPr>
          <a:xfrm>
            <a:off x="8597036" y="0"/>
            <a:ext cx="1152525" cy="7315200"/>
          </a:xfrm>
          <a:custGeom>
            <a:avLst/>
            <a:gdLst/>
            <a:ahLst/>
            <a:cxnLst/>
            <a:rect l="l" t="t" r="r" b="b"/>
            <a:pathLst>
              <a:path w="1152525" h="7315200">
                <a:moveTo>
                  <a:pt x="0" y="0"/>
                </a:moveTo>
                <a:lnTo>
                  <a:pt x="1152525" y="0"/>
                </a:lnTo>
                <a:lnTo>
                  <a:pt x="1152525" y="7315200"/>
                </a:lnTo>
                <a:lnTo>
                  <a:pt x="0" y="7315200"/>
                </a:lnTo>
                <a:lnTo>
                  <a:pt x="0" y="0"/>
                </a:lnTo>
                <a:close/>
              </a:path>
            </a:pathLst>
          </a:custGeom>
          <a:blipFill>
            <a:blip r:embed="rId5"/>
            <a:stretch>
              <a:fillRect l="-295352" r="-426135"/>
            </a:stretch>
          </a:blipFill>
        </p:spPr>
        <p:txBody>
          <a:bodyPr/>
          <a:lstStyle/>
          <a:p>
            <a:endParaRPr lang="en-US"/>
          </a:p>
        </p:txBody>
      </p:sp>
      <p:sp>
        <p:nvSpPr>
          <p:cNvPr id="5" name="Freeform 5"/>
          <p:cNvSpPr/>
          <p:nvPr/>
        </p:nvSpPr>
        <p:spPr>
          <a:xfrm>
            <a:off x="664112" y="6636029"/>
            <a:ext cx="1411462" cy="397707"/>
          </a:xfrm>
          <a:custGeom>
            <a:avLst/>
            <a:gdLst/>
            <a:ahLst/>
            <a:cxnLst/>
            <a:rect l="l" t="t" r="r" b="b"/>
            <a:pathLst>
              <a:path w="1411462" h="397707">
                <a:moveTo>
                  <a:pt x="0" y="0"/>
                </a:moveTo>
                <a:lnTo>
                  <a:pt x="1411462" y="0"/>
                </a:lnTo>
                <a:lnTo>
                  <a:pt x="1411462" y="397707"/>
                </a:lnTo>
                <a:lnTo>
                  <a:pt x="0" y="3977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731520" y="1796983"/>
            <a:ext cx="6835721" cy="4581502"/>
          </a:xfrm>
          <a:prstGeom prst="rect">
            <a:avLst/>
          </a:prstGeom>
        </p:spPr>
        <p:txBody>
          <a:bodyPr lIns="0" tIns="0" rIns="0" bIns="0" rtlCol="0" anchor="t">
            <a:spAutoFit/>
          </a:bodyPr>
          <a:lstStyle/>
          <a:p>
            <a:pPr algn="l">
              <a:lnSpc>
                <a:spcPts val="2808"/>
              </a:lnSpc>
            </a:pPr>
            <a:r>
              <a:rPr lang="en-US" sz="2028" spc="10">
                <a:solidFill>
                  <a:srgbClr val="474342"/>
                </a:solidFill>
                <a:latin typeface="IBM Plex Sans Condensed Bold"/>
              </a:rPr>
              <a:t>Step 1:</a:t>
            </a:r>
            <a:r>
              <a:rPr lang="en-US" sz="2028" spc="10">
                <a:solidFill>
                  <a:srgbClr val="474342"/>
                </a:solidFill>
                <a:latin typeface="IBM Plex Sans Condensed"/>
              </a:rPr>
              <a:t> Read about the</a:t>
            </a:r>
            <a:r>
              <a:rPr lang="en-US" sz="2028" spc="10">
                <a:solidFill>
                  <a:srgbClr val="474342"/>
                </a:solidFill>
                <a:latin typeface="IBM Plex Sans Condensed"/>
                <a:hlinkClick r:id="rId8" tooltip="https://studyinthestates.dhs.gov/sevis-help-hub/student-records/fm-student-employment/f-1-optional-practical-training-opt"/>
              </a:rPr>
              <a:t> </a:t>
            </a:r>
            <a:r>
              <a:rPr lang="en-US" sz="2028" u="sng" spc="10">
                <a:solidFill>
                  <a:srgbClr val="474342"/>
                </a:solidFill>
                <a:latin typeface="IBM Plex Sans Condensed"/>
                <a:hlinkClick r:id="rId8" tooltip="https://studyinthestates.dhs.gov/sevis-help-hub/student-records/fm-student-employment/f-1-optional-practical-training-opt"/>
              </a:rPr>
              <a:t>F-1 Optional Practical Training (OPT ) process on Study in the States</a:t>
            </a:r>
            <a:r>
              <a:rPr lang="en-US" sz="2028" spc="10">
                <a:solidFill>
                  <a:srgbClr val="474342"/>
                </a:solidFill>
                <a:latin typeface="IBM Plex Sans Condensed"/>
                <a:hlinkClick r:id="rId8" tooltip="https://studyinthestates.dhs.gov/sevis-help-hub/student-records/fm-student-employment/f-1-optional-practical-training-opt"/>
              </a:rPr>
              <a:t> </a:t>
            </a:r>
          </a:p>
          <a:p>
            <a:pPr algn="r">
              <a:lnSpc>
                <a:spcPts val="2808"/>
              </a:lnSpc>
            </a:pPr>
            <a:endParaRPr lang="en-US" sz="2028" spc="10">
              <a:solidFill>
                <a:srgbClr val="474342"/>
              </a:solidFill>
              <a:latin typeface="IBM Plex Sans Condensed"/>
              <a:hlinkClick r:id="rId8" tooltip="https://studyinthestates.dhs.gov/sevis-help-hub/student-records/fm-student-employment/f-1-optional-practical-training-opt"/>
            </a:endParaRPr>
          </a:p>
          <a:p>
            <a:pPr algn="l">
              <a:lnSpc>
                <a:spcPts val="2808"/>
              </a:lnSpc>
            </a:pPr>
            <a:r>
              <a:rPr lang="en-US" sz="2028" spc="10">
                <a:solidFill>
                  <a:srgbClr val="474342"/>
                </a:solidFill>
                <a:latin typeface="IBM Plex Sans Condensed Bold"/>
              </a:rPr>
              <a:t>Step 2:</a:t>
            </a:r>
            <a:r>
              <a:rPr lang="en-US" sz="2028" spc="10">
                <a:solidFill>
                  <a:srgbClr val="474342"/>
                </a:solidFill>
                <a:latin typeface="IBM Plex Sans Condensed"/>
              </a:rPr>
              <a:t> </a:t>
            </a:r>
            <a:r>
              <a:rPr lang="en-US" sz="2028" spc="10">
                <a:solidFill>
                  <a:srgbClr val="474342"/>
                </a:solidFill>
                <a:latin typeface="IBM Plex Sans Condensed"/>
                <a:hlinkClick r:id="rId9" tooltip="https://www.uscis.gov/i-765"/>
              </a:rPr>
              <a:t>Gather all necessary documents</a:t>
            </a:r>
            <a:r>
              <a:rPr lang="en-US" sz="2028" spc="10">
                <a:solidFill>
                  <a:srgbClr val="474342"/>
                </a:solidFill>
                <a:latin typeface="IBM Plex Sans Condensed"/>
              </a:rPr>
              <a:t> and </a:t>
            </a:r>
            <a:r>
              <a:rPr lang="en-US" sz="2028" u="sng" spc="10">
                <a:solidFill>
                  <a:srgbClr val="474342"/>
                </a:solidFill>
                <a:latin typeface="IBM Plex Sans Condensed"/>
                <a:hlinkClick r:id="rId9" tooltip="https://www.uscis.gov/i-765"/>
              </a:rPr>
              <a:t>complete Application for Employment Authorization, USCIS form I-765</a:t>
            </a:r>
          </a:p>
          <a:p>
            <a:pPr algn="r">
              <a:lnSpc>
                <a:spcPts val="2808"/>
              </a:lnSpc>
            </a:pPr>
            <a:endParaRPr lang="en-US" sz="2028" u="sng" spc="10">
              <a:solidFill>
                <a:srgbClr val="474342"/>
              </a:solidFill>
              <a:latin typeface="IBM Plex Sans Condensed"/>
              <a:hlinkClick r:id="rId9" tooltip="https://www.uscis.gov/i-765"/>
            </a:endParaRPr>
          </a:p>
          <a:p>
            <a:pPr algn="l">
              <a:lnSpc>
                <a:spcPts val="2808"/>
              </a:lnSpc>
            </a:pPr>
            <a:r>
              <a:rPr lang="en-US" sz="2028" spc="10">
                <a:solidFill>
                  <a:srgbClr val="474342"/>
                </a:solidFill>
                <a:latin typeface="IBM Plex Sans Condensed Bold"/>
              </a:rPr>
              <a:t>Step 3:</a:t>
            </a:r>
            <a:r>
              <a:rPr lang="en-US" sz="2028" spc="10">
                <a:solidFill>
                  <a:srgbClr val="474342"/>
                </a:solidFill>
                <a:latin typeface="IBM Plex Sans Condensed"/>
              </a:rPr>
              <a:t> Make appointment with the OISS to review completed application form (I-765) &amp; be issued an OPT authorized I-20. Choose your start date.</a:t>
            </a:r>
          </a:p>
          <a:p>
            <a:pPr algn="l">
              <a:lnSpc>
                <a:spcPts val="2808"/>
              </a:lnSpc>
            </a:pPr>
            <a:endParaRPr lang="en-US" sz="2028" spc="10">
              <a:solidFill>
                <a:srgbClr val="474342"/>
              </a:solidFill>
              <a:latin typeface="IBM Plex Sans Condensed"/>
            </a:endParaRPr>
          </a:p>
          <a:p>
            <a:pPr algn="l">
              <a:lnSpc>
                <a:spcPts val="2808"/>
              </a:lnSpc>
            </a:pPr>
            <a:r>
              <a:rPr lang="en-US" sz="2028" spc="10">
                <a:solidFill>
                  <a:srgbClr val="474342"/>
                </a:solidFill>
                <a:latin typeface="IBM Plex Sans Condensed Bold"/>
              </a:rPr>
              <a:t>Step 4:</a:t>
            </a:r>
            <a:r>
              <a:rPr lang="en-US" sz="2028" spc="10">
                <a:solidFill>
                  <a:srgbClr val="474342"/>
                </a:solidFill>
                <a:latin typeface="IBM Plex Sans Condensed"/>
              </a:rPr>
              <a:t> Within 30 days of OPT authorization, file Form I</a:t>
            </a:r>
            <a:r>
              <a:rPr lang="en-US" sz="2028" spc="10">
                <a:solidFill>
                  <a:srgbClr val="474342"/>
                </a:solidFill>
                <a:latin typeface="IBM Plex Sans Condensed"/>
                <a:hlinkClick r:id="rId10" tooltip="https://www.redlands.edu/meet-redlands/global-opportunities/what-you-need-to-know/"/>
              </a:rPr>
              <a:t>-765, </a:t>
            </a:r>
            <a:r>
              <a:rPr lang="en-US" sz="2028" spc="10">
                <a:solidFill>
                  <a:srgbClr val="474342"/>
                </a:solidFill>
                <a:latin typeface="IBM Plex Sans Condensed"/>
              </a:rPr>
              <a:t>and await EAD (employment authorization document).  </a:t>
            </a:r>
          </a:p>
          <a:p>
            <a:pPr algn="l">
              <a:lnSpc>
                <a:spcPts val="2808"/>
              </a:lnSpc>
            </a:pPr>
            <a:r>
              <a:rPr lang="en-US" sz="2028" spc="10">
                <a:solidFill>
                  <a:srgbClr val="474342"/>
                </a:solidFill>
                <a:latin typeface="IBM Plex Sans Condensed"/>
              </a:rPr>
              <a:t>Update employer information in SEVIS within 10 days of start.</a:t>
            </a:r>
          </a:p>
        </p:txBody>
      </p:sp>
      <p:sp>
        <p:nvSpPr>
          <p:cNvPr id="7" name="TextBox 7"/>
          <p:cNvSpPr txBox="1"/>
          <p:nvPr/>
        </p:nvSpPr>
        <p:spPr>
          <a:xfrm>
            <a:off x="719757" y="1062038"/>
            <a:ext cx="6377302" cy="610591"/>
          </a:xfrm>
          <a:prstGeom prst="rect">
            <a:avLst/>
          </a:prstGeom>
        </p:spPr>
        <p:txBody>
          <a:bodyPr lIns="0" tIns="0" rIns="0" bIns="0" rtlCol="0" anchor="t">
            <a:spAutoFit/>
          </a:bodyPr>
          <a:lstStyle/>
          <a:p>
            <a:pPr algn="l">
              <a:lnSpc>
                <a:spcPts val="4627"/>
              </a:lnSpc>
            </a:pPr>
            <a:r>
              <a:rPr lang="en-US" sz="4800" spc="24">
                <a:solidFill>
                  <a:srgbClr val="7A2426"/>
                </a:solidFill>
                <a:latin typeface="Open Sans Condensed"/>
              </a:rPr>
              <a:t>OPT Application checklist</a:t>
            </a:r>
          </a:p>
        </p:txBody>
      </p:sp>
      <p:pic>
        <p:nvPicPr>
          <p:cNvPr id="11" name="Audio 10">
            <a:hlinkClick r:id="" action="ppaction://media"/>
            <a:extLst>
              <a:ext uri="{FF2B5EF4-FFF2-40B4-BE49-F238E27FC236}">
                <a16:creationId xmlns:a16="http://schemas.microsoft.com/office/drawing/2014/main" id="{F6EF216F-AD6F-0088-F2EC-C5E6E4107FFD}"/>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75147" t="-175147" r="-175147" b="-175147"/>
          <a:stretch>
            <a:fillRect/>
          </a:stretch>
        </p:blipFill>
        <p:spPr>
          <a:xfrm>
            <a:off x="7471258" y="5032858"/>
            <a:ext cx="2194560" cy="219456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81252"/>
    </mc:Choice>
    <mc:Fallback xmlns="">
      <p:transition spd="slow" advTm="81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932460">
            <a:off x="373504" y="793871"/>
            <a:ext cx="1019175" cy="571500"/>
            <a:chOff x="0" y="0"/>
            <a:chExt cx="1358900" cy="762000"/>
          </a:xfrm>
        </p:grpSpPr>
        <p:sp>
          <p:nvSpPr>
            <p:cNvPr id="3" name="Freeform 3"/>
            <p:cNvSpPr/>
            <p:nvPr/>
          </p:nvSpPr>
          <p:spPr>
            <a:xfrm>
              <a:off x="0" y="0"/>
              <a:ext cx="1358900" cy="762000"/>
            </a:xfrm>
            <a:custGeom>
              <a:avLst/>
              <a:gdLst/>
              <a:ahLst/>
              <a:cxnLst/>
              <a:rect l="l" t="t" r="r" b="b"/>
              <a:pathLst>
                <a:path w="1358900" h="762000">
                  <a:moveTo>
                    <a:pt x="1358900" y="0"/>
                  </a:moveTo>
                  <a:lnTo>
                    <a:pt x="80010" y="0"/>
                  </a:lnTo>
                  <a:lnTo>
                    <a:pt x="0" y="0"/>
                  </a:lnTo>
                  <a:lnTo>
                    <a:pt x="0" y="762000"/>
                  </a:lnTo>
                  <a:lnTo>
                    <a:pt x="1358900" y="762000"/>
                  </a:lnTo>
                  <a:lnTo>
                    <a:pt x="1358900" y="0"/>
                  </a:lnTo>
                  <a:close/>
                </a:path>
              </a:pathLst>
            </a:custGeom>
            <a:blipFill>
              <a:blip r:embed="rId4"/>
              <a:stretch>
                <a:fillRect/>
              </a:stretch>
            </a:blipFill>
          </p:spPr>
          <p:txBody>
            <a:bodyPr/>
            <a:lstStyle/>
            <a:p>
              <a:endParaRPr lang="en-US"/>
            </a:p>
          </p:txBody>
        </p:sp>
      </p:grpSp>
      <p:sp>
        <p:nvSpPr>
          <p:cNvPr id="4" name="TextBox 4"/>
          <p:cNvSpPr txBox="1"/>
          <p:nvPr/>
        </p:nvSpPr>
        <p:spPr>
          <a:xfrm>
            <a:off x="1350702" y="1604696"/>
            <a:ext cx="5480914" cy="4453879"/>
          </a:xfrm>
          <a:prstGeom prst="rect">
            <a:avLst/>
          </a:prstGeom>
        </p:spPr>
        <p:txBody>
          <a:bodyPr lIns="0" tIns="0" rIns="0" bIns="0" rtlCol="0" anchor="t">
            <a:spAutoFit/>
          </a:bodyPr>
          <a:lstStyle/>
          <a:p>
            <a:pPr algn="l">
              <a:lnSpc>
                <a:spcPts val="3525"/>
              </a:lnSpc>
            </a:pPr>
            <a:r>
              <a:rPr lang="en-US" sz="2163" spc="10">
                <a:solidFill>
                  <a:srgbClr val="474342"/>
                </a:solidFill>
                <a:latin typeface="IBM Plex Sans Condensed"/>
              </a:rPr>
              <a:t>Review application and all documents for completion and SEVIS accuracy</a:t>
            </a:r>
          </a:p>
          <a:p>
            <a:pPr algn="l">
              <a:lnSpc>
                <a:spcPts val="3525"/>
              </a:lnSpc>
            </a:pPr>
            <a:r>
              <a:rPr lang="en-US" sz="2163" spc="10">
                <a:solidFill>
                  <a:srgbClr val="474342"/>
                </a:solidFill>
                <a:latin typeface="IBM Plex Sans Condensed"/>
              </a:rPr>
              <a:t>Receive a signed I-20 with OPT authorization </a:t>
            </a:r>
          </a:p>
          <a:p>
            <a:pPr algn="l">
              <a:lnSpc>
                <a:spcPts val="3525"/>
              </a:lnSpc>
            </a:pPr>
            <a:r>
              <a:rPr lang="en-US" sz="2163" spc="10">
                <a:solidFill>
                  <a:srgbClr val="474342"/>
                </a:solidFill>
                <a:latin typeface="IBM Plex Sans Condensed"/>
              </a:rPr>
              <a:t>This will provide you the green light to</a:t>
            </a:r>
          </a:p>
          <a:p>
            <a:pPr algn="l">
              <a:lnSpc>
                <a:spcPts val="3525"/>
              </a:lnSpc>
            </a:pPr>
            <a:r>
              <a:rPr lang="en-US" sz="2163" spc="10">
                <a:solidFill>
                  <a:srgbClr val="474342"/>
                </a:solidFill>
                <a:latin typeface="IBM Plex Sans Condensed"/>
              </a:rPr>
              <a:t>submit your application online</a:t>
            </a:r>
          </a:p>
          <a:p>
            <a:pPr algn="l">
              <a:lnSpc>
                <a:spcPts val="3525"/>
              </a:lnSpc>
            </a:pPr>
            <a:r>
              <a:rPr lang="en-US" sz="2163" spc="10">
                <a:solidFill>
                  <a:srgbClr val="474342"/>
                </a:solidFill>
                <a:latin typeface="IBM Plex Sans Condensed"/>
              </a:rPr>
              <a:t>Job Search support/referrals</a:t>
            </a:r>
          </a:p>
          <a:p>
            <a:pPr algn="r">
              <a:lnSpc>
                <a:spcPts val="3525"/>
              </a:lnSpc>
            </a:pPr>
            <a:r>
              <a:rPr lang="en-US" sz="2163" spc="10">
                <a:solidFill>
                  <a:srgbClr val="474342"/>
                </a:solidFill>
                <a:latin typeface="IBM Plex Sans Condensed"/>
                <a:hlinkClick r:id="rId5" tooltip="https://ocpd.redlands.edu/channels/international-students/"/>
              </a:rPr>
              <a:t>Office of Career &amp; Professional Development</a:t>
            </a:r>
          </a:p>
          <a:p>
            <a:pPr algn="l">
              <a:lnSpc>
                <a:spcPts val="3525"/>
              </a:lnSpc>
            </a:pPr>
            <a:r>
              <a:rPr lang="en-US" sz="2163" spc="10">
                <a:solidFill>
                  <a:srgbClr val="474342"/>
                </a:solidFill>
                <a:latin typeface="IBM Plex Sans Condensed"/>
              </a:rPr>
              <a:t>Referrals to helpful websites:</a:t>
            </a:r>
          </a:p>
          <a:p>
            <a:pPr algn="l">
              <a:lnSpc>
                <a:spcPts val="3525"/>
              </a:lnSpc>
            </a:pPr>
            <a:r>
              <a:rPr lang="en-US" sz="2163" u="sng" spc="10">
                <a:solidFill>
                  <a:srgbClr val="474342"/>
                </a:solidFill>
                <a:latin typeface="IBM Plex Sans Condensed"/>
                <a:hlinkClick r:id="rId6" tooltip="https://www.myvisajobs.com/"/>
              </a:rPr>
              <a:t>My Visa Jobs</a:t>
            </a:r>
          </a:p>
          <a:p>
            <a:pPr algn="l">
              <a:lnSpc>
                <a:spcPts val="3525"/>
              </a:lnSpc>
            </a:pPr>
            <a:r>
              <a:rPr lang="en-US" sz="2163" u="sng" spc="10">
                <a:solidFill>
                  <a:srgbClr val="474342"/>
                </a:solidFill>
                <a:latin typeface="IBM Plex Sans Condensed"/>
                <a:hlinkClick r:id="rId7" tooltip="https://www.linkedin.com/feed/"/>
              </a:rPr>
              <a:t>LinkedIn</a:t>
            </a:r>
          </a:p>
        </p:txBody>
      </p:sp>
      <p:sp>
        <p:nvSpPr>
          <p:cNvPr id="5" name="Freeform 5"/>
          <p:cNvSpPr/>
          <p:nvPr/>
        </p:nvSpPr>
        <p:spPr>
          <a:xfrm>
            <a:off x="6657765" y="4831109"/>
            <a:ext cx="1352550" cy="1352550"/>
          </a:xfrm>
          <a:custGeom>
            <a:avLst/>
            <a:gdLst/>
            <a:ahLst/>
            <a:cxnLst/>
            <a:rect l="l" t="t" r="r" b="b"/>
            <a:pathLst>
              <a:path w="1352550" h="1352550">
                <a:moveTo>
                  <a:pt x="0" y="0"/>
                </a:moveTo>
                <a:lnTo>
                  <a:pt x="1352550" y="0"/>
                </a:lnTo>
                <a:lnTo>
                  <a:pt x="1352550" y="1352550"/>
                </a:lnTo>
                <a:lnTo>
                  <a:pt x="0" y="1352550"/>
                </a:lnTo>
                <a:lnTo>
                  <a:pt x="0" y="0"/>
                </a:lnTo>
                <a:close/>
              </a:path>
            </a:pathLst>
          </a:custGeom>
          <a:blipFill>
            <a:blip r:embed="rId8"/>
            <a:stretch>
              <a:fillRect/>
            </a:stretch>
          </a:blipFill>
        </p:spPr>
        <p:txBody>
          <a:bodyPr/>
          <a:lstStyle/>
          <a:p>
            <a:endParaRPr lang="en-US"/>
          </a:p>
        </p:txBody>
      </p:sp>
      <p:sp>
        <p:nvSpPr>
          <p:cNvPr id="6" name="Freeform 6"/>
          <p:cNvSpPr/>
          <p:nvPr/>
        </p:nvSpPr>
        <p:spPr>
          <a:xfrm>
            <a:off x="5286451" y="4663773"/>
            <a:ext cx="2905125" cy="2019300"/>
          </a:xfrm>
          <a:custGeom>
            <a:avLst/>
            <a:gdLst/>
            <a:ahLst/>
            <a:cxnLst/>
            <a:rect l="l" t="t" r="r" b="b"/>
            <a:pathLst>
              <a:path w="2905125" h="2019300">
                <a:moveTo>
                  <a:pt x="0" y="0"/>
                </a:moveTo>
                <a:lnTo>
                  <a:pt x="2905125" y="0"/>
                </a:lnTo>
                <a:lnTo>
                  <a:pt x="2905125" y="2019300"/>
                </a:lnTo>
                <a:lnTo>
                  <a:pt x="0" y="2019300"/>
                </a:lnTo>
                <a:lnTo>
                  <a:pt x="0" y="0"/>
                </a:lnTo>
                <a:close/>
              </a:path>
            </a:pathLst>
          </a:custGeom>
          <a:blipFill>
            <a:blip r:embed="rId9"/>
            <a:stretch>
              <a:fillRect/>
            </a:stretch>
          </a:blipFill>
        </p:spPr>
        <p:txBody>
          <a:bodyPr/>
          <a:lstStyle/>
          <a:p>
            <a:endParaRPr lang="en-US"/>
          </a:p>
        </p:txBody>
      </p:sp>
      <p:grpSp>
        <p:nvGrpSpPr>
          <p:cNvPr id="7" name="Group 7"/>
          <p:cNvGrpSpPr>
            <a:grpSpLocks noChangeAspect="1"/>
          </p:cNvGrpSpPr>
          <p:nvPr/>
        </p:nvGrpSpPr>
        <p:grpSpPr>
          <a:xfrm>
            <a:off x="1121978" y="1830572"/>
            <a:ext cx="85725" cy="85725"/>
            <a:chOff x="0" y="0"/>
            <a:chExt cx="85725" cy="85725"/>
          </a:xfrm>
        </p:grpSpPr>
        <p:sp>
          <p:nvSpPr>
            <p:cNvPr id="8" name="Freeform 8"/>
            <p:cNvSpPr/>
            <p:nvPr/>
          </p:nvSpPr>
          <p:spPr>
            <a:xfrm>
              <a:off x="0" y="0"/>
              <a:ext cx="85725" cy="85852"/>
            </a:xfrm>
            <a:custGeom>
              <a:avLst/>
              <a:gdLst/>
              <a:ahLst/>
              <a:cxnLst/>
              <a:rect l="l" t="t" r="r" b="b"/>
              <a:pathLst>
                <a:path w="85725" h="85852">
                  <a:moveTo>
                    <a:pt x="85725" y="42926"/>
                  </a:moveTo>
                  <a:lnTo>
                    <a:pt x="84582" y="54102"/>
                  </a:lnTo>
                  <a:cubicBezTo>
                    <a:pt x="80264" y="64643"/>
                    <a:pt x="77089" y="69215"/>
                    <a:pt x="73152" y="73279"/>
                  </a:cubicBezTo>
                  <a:lnTo>
                    <a:pt x="64516" y="80391"/>
                  </a:lnTo>
                  <a:cubicBezTo>
                    <a:pt x="53975" y="84709"/>
                    <a:pt x="48514" y="85852"/>
                    <a:pt x="42799" y="85852"/>
                  </a:cubicBezTo>
                  <a:lnTo>
                    <a:pt x="31750" y="84582"/>
                  </a:lnTo>
                  <a:cubicBezTo>
                    <a:pt x="21209" y="80264"/>
                    <a:pt x="16637" y="77089"/>
                    <a:pt x="12573" y="73152"/>
                  </a:cubicBezTo>
                  <a:lnTo>
                    <a:pt x="5461" y="64516"/>
                  </a:lnTo>
                  <a:cubicBezTo>
                    <a:pt x="1143" y="53975"/>
                    <a:pt x="0" y="48514"/>
                    <a:pt x="0" y="42926"/>
                  </a:cubicBezTo>
                  <a:lnTo>
                    <a:pt x="1143" y="31750"/>
                  </a:lnTo>
                  <a:cubicBezTo>
                    <a:pt x="5461" y="21209"/>
                    <a:pt x="8509" y="16510"/>
                    <a:pt x="12573" y="12573"/>
                  </a:cubicBezTo>
                  <a:lnTo>
                    <a:pt x="21209" y="5461"/>
                  </a:lnTo>
                  <a:cubicBezTo>
                    <a:pt x="31750" y="1143"/>
                    <a:pt x="37211" y="0"/>
                    <a:pt x="42799" y="0"/>
                  </a:cubicBezTo>
                  <a:lnTo>
                    <a:pt x="53975" y="1143"/>
                  </a:lnTo>
                  <a:cubicBezTo>
                    <a:pt x="64516" y="5461"/>
                    <a:pt x="69088" y="8636"/>
                    <a:pt x="73152" y="12573"/>
                  </a:cubicBezTo>
                  <a:lnTo>
                    <a:pt x="80264" y="21209"/>
                  </a:lnTo>
                  <a:cubicBezTo>
                    <a:pt x="84582" y="31750"/>
                    <a:pt x="85725" y="37211"/>
                    <a:pt x="85725" y="42926"/>
                  </a:cubicBezTo>
                  <a:close/>
                </a:path>
              </a:pathLst>
            </a:custGeom>
            <a:solidFill>
              <a:srgbClr val="474342"/>
            </a:solidFill>
          </p:spPr>
          <p:txBody>
            <a:bodyPr/>
            <a:lstStyle/>
            <a:p>
              <a:endParaRPr lang="en-US"/>
            </a:p>
          </p:txBody>
        </p:sp>
      </p:grpSp>
      <p:grpSp>
        <p:nvGrpSpPr>
          <p:cNvPr id="9" name="Group 9"/>
          <p:cNvGrpSpPr>
            <a:grpSpLocks noChangeAspect="1"/>
          </p:cNvGrpSpPr>
          <p:nvPr/>
        </p:nvGrpSpPr>
        <p:grpSpPr>
          <a:xfrm>
            <a:off x="1121978" y="2725922"/>
            <a:ext cx="85725" cy="85725"/>
            <a:chOff x="0" y="0"/>
            <a:chExt cx="85725" cy="85725"/>
          </a:xfrm>
        </p:grpSpPr>
        <p:sp>
          <p:nvSpPr>
            <p:cNvPr id="10" name="Freeform 10"/>
            <p:cNvSpPr/>
            <p:nvPr/>
          </p:nvSpPr>
          <p:spPr>
            <a:xfrm>
              <a:off x="0" y="0"/>
              <a:ext cx="85725" cy="85852"/>
            </a:xfrm>
            <a:custGeom>
              <a:avLst/>
              <a:gdLst/>
              <a:ahLst/>
              <a:cxnLst/>
              <a:rect l="l" t="t" r="r" b="b"/>
              <a:pathLst>
                <a:path w="85725" h="85852">
                  <a:moveTo>
                    <a:pt x="85725" y="42926"/>
                  </a:moveTo>
                  <a:lnTo>
                    <a:pt x="84582" y="54102"/>
                  </a:lnTo>
                  <a:cubicBezTo>
                    <a:pt x="80264" y="64643"/>
                    <a:pt x="77089" y="69215"/>
                    <a:pt x="73152" y="73279"/>
                  </a:cubicBezTo>
                  <a:lnTo>
                    <a:pt x="64516" y="80391"/>
                  </a:lnTo>
                  <a:cubicBezTo>
                    <a:pt x="53975" y="84709"/>
                    <a:pt x="48514" y="85852"/>
                    <a:pt x="42799" y="85852"/>
                  </a:cubicBezTo>
                  <a:lnTo>
                    <a:pt x="31750" y="84582"/>
                  </a:lnTo>
                  <a:cubicBezTo>
                    <a:pt x="21209" y="80264"/>
                    <a:pt x="16637" y="77089"/>
                    <a:pt x="12573" y="73152"/>
                  </a:cubicBezTo>
                  <a:lnTo>
                    <a:pt x="5461" y="64516"/>
                  </a:lnTo>
                  <a:cubicBezTo>
                    <a:pt x="1143" y="53975"/>
                    <a:pt x="0" y="48514"/>
                    <a:pt x="0" y="42926"/>
                  </a:cubicBezTo>
                  <a:lnTo>
                    <a:pt x="1143" y="31750"/>
                  </a:lnTo>
                  <a:cubicBezTo>
                    <a:pt x="5461" y="21209"/>
                    <a:pt x="8509" y="16510"/>
                    <a:pt x="12573" y="12573"/>
                  </a:cubicBezTo>
                  <a:lnTo>
                    <a:pt x="21209" y="5461"/>
                  </a:lnTo>
                  <a:cubicBezTo>
                    <a:pt x="31750" y="1143"/>
                    <a:pt x="37211" y="0"/>
                    <a:pt x="42799" y="0"/>
                  </a:cubicBezTo>
                  <a:lnTo>
                    <a:pt x="53975" y="1143"/>
                  </a:lnTo>
                  <a:cubicBezTo>
                    <a:pt x="64516" y="5461"/>
                    <a:pt x="69088" y="8636"/>
                    <a:pt x="73152" y="12573"/>
                  </a:cubicBezTo>
                  <a:lnTo>
                    <a:pt x="80264" y="21209"/>
                  </a:lnTo>
                  <a:cubicBezTo>
                    <a:pt x="84582" y="31750"/>
                    <a:pt x="85725" y="37211"/>
                    <a:pt x="85725" y="42926"/>
                  </a:cubicBezTo>
                  <a:close/>
                </a:path>
              </a:pathLst>
            </a:custGeom>
            <a:solidFill>
              <a:srgbClr val="474342"/>
            </a:solidFill>
          </p:spPr>
          <p:txBody>
            <a:bodyPr/>
            <a:lstStyle/>
            <a:p>
              <a:endParaRPr lang="en-US"/>
            </a:p>
          </p:txBody>
        </p:sp>
      </p:grpSp>
      <p:grpSp>
        <p:nvGrpSpPr>
          <p:cNvPr id="11" name="Group 11"/>
          <p:cNvGrpSpPr>
            <a:grpSpLocks noChangeAspect="1"/>
          </p:cNvGrpSpPr>
          <p:nvPr/>
        </p:nvGrpSpPr>
        <p:grpSpPr>
          <a:xfrm>
            <a:off x="1121978" y="4068947"/>
            <a:ext cx="85725" cy="85725"/>
            <a:chOff x="0" y="0"/>
            <a:chExt cx="85725" cy="85725"/>
          </a:xfrm>
        </p:grpSpPr>
        <p:sp>
          <p:nvSpPr>
            <p:cNvPr id="12" name="Freeform 12"/>
            <p:cNvSpPr/>
            <p:nvPr/>
          </p:nvSpPr>
          <p:spPr>
            <a:xfrm>
              <a:off x="0" y="0"/>
              <a:ext cx="85725" cy="85852"/>
            </a:xfrm>
            <a:custGeom>
              <a:avLst/>
              <a:gdLst/>
              <a:ahLst/>
              <a:cxnLst/>
              <a:rect l="l" t="t" r="r" b="b"/>
              <a:pathLst>
                <a:path w="85725" h="85852">
                  <a:moveTo>
                    <a:pt x="85725" y="42926"/>
                  </a:moveTo>
                  <a:lnTo>
                    <a:pt x="84582" y="54102"/>
                  </a:lnTo>
                  <a:cubicBezTo>
                    <a:pt x="80264" y="64643"/>
                    <a:pt x="77089" y="69215"/>
                    <a:pt x="73152" y="73279"/>
                  </a:cubicBezTo>
                  <a:lnTo>
                    <a:pt x="64516" y="80391"/>
                  </a:lnTo>
                  <a:cubicBezTo>
                    <a:pt x="53975" y="84709"/>
                    <a:pt x="48514" y="85852"/>
                    <a:pt x="42799" y="85852"/>
                  </a:cubicBezTo>
                  <a:lnTo>
                    <a:pt x="31750" y="84582"/>
                  </a:lnTo>
                  <a:cubicBezTo>
                    <a:pt x="21209" y="80264"/>
                    <a:pt x="16637" y="77089"/>
                    <a:pt x="12573" y="73152"/>
                  </a:cubicBezTo>
                  <a:lnTo>
                    <a:pt x="5461" y="64516"/>
                  </a:lnTo>
                  <a:cubicBezTo>
                    <a:pt x="1143" y="53975"/>
                    <a:pt x="0" y="48514"/>
                    <a:pt x="0" y="42926"/>
                  </a:cubicBezTo>
                  <a:lnTo>
                    <a:pt x="1143" y="31750"/>
                  </a:lnTo>
                  <a:cubicBezTo>
                    <a:pt x="5461" y="21209"/>
                    <a:pt x="8509" y="16510"/>
                    <a:pt x="12573" y="12573"/>
                  </a:cubicBezTo>
                  <a:lnTo>
                    <a:pt x="21209" y="5461"/>
                  </a:lnTo>
                  <a:cubicBezTo>
                    <a:pt x="31750" y="1143"/>
                    <a:pt x="37211" y="0"/>
                    <a:pt x="42799" y="0"/>
                  </a:cubicBezTo>
                  <a:lnTo>
                    <a:pt x="53975" y="1143"/>
                  </a:lnTo>
                  <a:cubicBezTo>
                    <a:pt x="64516" y="5461"/>
                    <a:pt x="69088" y="8636"/>
                    <a:pt x="73152" y="12573"/>
                  </a:cubicBezTo>
                  <a:lnTo>
                    <a:pt x="80264" y="21209"/>
                  </a:lnTo>
                  <a:cubicBezTo>
                    <a:pt x="84582" y="31750"/>
                    <a:pt x="85725" y="37211"/>
                    <a:pt x="85725" y="42926"/>
                  </a:cubicBezTo>
                  <a:close/>
                </a:path>
              </a:pathLst>
            </a:custGeom>
            <a:solidFill>
              <a:srgbClr val="474342"/>
            </a:solidFill>
          </p:spPr>
          <p:txBody>
            <a:bodyPr/>
            <a:lstStyle/>
            <a:p>
              <a:endParaRPr lang="en-US"/>
            </a:p>
          </p:txBody>
        </p:sp>
      </p:grpSp>
      <p:grpSp>
        <p:nvGrpSpPr>
          <p:cNvPr id="13" name="Group 13"/>
          <p:cNvGrpSpPr>
            <a:grpSpLocks noChangeAspect="1"/>
          </p:cNvGrpSpPr>
          <p:nvPr/>
        </p:nvGrpSpPr>
        <p:grpSpPr>
          <a:xfrm>
            <a:off x="1583941" y="4511859"/>
            <a:ext cx="95250" cy="95250"/>
            <a:chOff x="0" y="0"/>
            <a:chExt cx="95250" cy="95250"/>
          </a:xfrm>
        </p:grpSpPr>
        <p:sp>
          <p:nvSpPr>
            <p:cNvPr id="14" name="Freeform 14"/>
            <p:cNvSpPr/>
            <p:nvPr/>
          </p:nvSpPr>
          <p:spPr>
            <a:xfrm>
              <a:off x="0" y="0"/>
              <a:ext cx="95504" cy="95504"/>
            </a:xfrm>
            <a:custGeom>
              <a:avLst/>
              <a:gdLst/>
              <a:ahLst/>
              <a:cxnLst/>
              <a:rect l="l" t="t" r="r" b="b"/>
              <a:pathLst>
                <a:path w="95504" h="95504">
                  <a:moveTo>
                    <a:pt x="95250" y="47625"/>
                  </a:moveTo>
                  <a:lnTo>
                    <a:pt x="93980" y="60071"/>
                  </a:lnTo>
                  <a:lnTo>
                    <a:pt x="91567" y="65913"/>
                  </a:lnTo>
                  <a:lnTo>
                    <a:pt x="85725" y="76962"/>
                  </a:lnTo>
                  <a:lnTo>
                    <a:pt x="77851" y="78105"/>
                  </a:lnTo>
                  <a:lnTo>
                    <a:pt x="81280" y="81534"/>
                  </a:lnTo>
                  <a:lnTo>
                    <a:pt x="71628" y="89408"/>
                  </a:lnTo>
                  <a:lnTo>
                    <a:pt x="64008" y="87376"/>
                  </a:lnTo>
                  <a:lnTo>
                    <a:pt x="65786" y="91821"/>
                  </a:lnTo>
                  <a:lnTo>
                    <a:pt x="53848" y="95504"/>
                  </a:lnTo>
                  <a:lnTo>
                    <a:pt x="47498" y="95504"/>
                  </a:lnTo>
                  <a:lnTo>
                    <a:pt x="35052" y="94234"/>
                  </a:lnTo>
                  <a:lnTo>
                    <a:pt x="30988" y="87376"/>
                  </a:lnTo>
                  <a:lnTo>
                    <a:pt x="29210" y="91821"/>
                  </a:lnTo>
                  <a:lnTo>
                    <a:pt x="18161" y="85979"/>
                  </a:lnTo>
                  <a:lnTo>
                    <a:pt x="17018" y="78105"/>
                  </a:lnTo>
                  <a:lnTo>
                    <a:pt x="13589" y="81534"/>
                  </a:lnTo>
                  <a:lnTo>
                    <a:pt x="5715" y="71882"/>
                  </a:lnTo>
                  <a:lnTo>
                    <a:pt x="7747" y="64262"/>
                  </a:lnTo>
                  <a:lnTo>
                    <a:pt x="3302" y="66040"/>
                  </a:lnTo>
                  <a:lnTo>
                    <a:pt x="0" y="53975"/>
                  </a:lnTo>
                  <a:lnTo>
                    <a:pt x="4826" y="47625"/>
                  </a:lnTo>
                  <a:lnTo>
                    <a:pt x="127" y="47625"/>
                  </a:lnTo>
                  <a:lnTo>
                    <a:pt x="1397" y="35179"/>
                  </a:lnTo>
                  <a:lnTo>
                    <a:pt x="3810" y="29337"/>
                  </a:lnTo>
                  <a:lnTo>
                    <a:pt x="9652" y="18288"/>
                  </a:lnTo>
                  <a:lnTo>
                    <a:pt x="17526" y="17145"/>
                  </a:lnTo>
                  <a:lnTo>
                    <a:pt x="13970" y="13970"/>
                  </a:lnTo>
                  <a:lnTo>
                    <a:pt x="23622" y="6096"/>
                  </a:lnTo>
                  <a:lnTo>
                    <a:pt x="31242" y="8128"/>
                  </a:lnTo>
                  <a:lnTo>
                    <a:pt x="29337" y="3683"/>
                  </a:lnTo>
                  <a:lnTo>
                    <a:pt x="41275" y="0"/>
                  </a:lnTo>
                  <a:lnTo>
                    <a:pt x="47625" y="4826"/>
                  </a:lnTo>
                  <a:lnTo>
                    <a:pt x="47625" y="0"/>
                  </a:lnTo>
                  <a:lnTo>
                    <a:pt x="60071" y="1270"/>
                  </a:lnTo>
                  <a:lnTo>
                    <a:pt x="64135" y="8128"/>
                  </a:lnTo>
                  <a:lnTo>
                    <a:pt x="65913" y="3683"/>
                  </a:lnTo>
                  <a:lnTo>
                    <a:pt x="76962" y="9525"/>
                  </a:lnTo>
                  <a:lnTo>
                    <a:pt x="78105" y="17399"/>
                  </a:lnTo>
                  <a:lnTo>
                    <a:pt x="81534" y="13970"/>
                  </a:lnTo>
                  <a:lnTo>
                    <a:pt x="89408" y="23622"/>
                  </a:lnTo>
                  <a:lnTo>
                    <a:pt x="91821" y="29464"/>
                  </a:lnTo>
                  <a:lnTo>
                    <a:pt x="95504" y="41402"/>
                  </a:lnTo>
                  <a:lnTo>
                    <a:pt x="90678" y="47752"/>
                  </a:lnTo>
                  <a:lnTo>
                    <a:pt x="95250" y="47752"/>
                  </a:lnTo>
                  <a:moveTo>
                    <a:pt x="85725" y="47752"/>
                  </a:moveTo>
                  <a:lnTo>
                    <a:pt x="84709" y="37846"/>
                  </a:lnTo>
                  <a:lnTo>
                    <a:pt x="87122" y="31369"/>
                  </a:lnTo>
                  <a:lnTo>
                    <a:pt x="82677" y="33147"/>
                  </a:lnTo>
                  <a:lnTo>
                    <a:pt x="77978" y="24384"/>
                  </a:lnTo>
                  <a:lnTo>
                    <a:pt x="74422" y="20828"/>
                  </a:lnTo>
                  <a:lnTo>
                    <a:pt x="66675" y="14478"/>
                  </a:lnTo>
                  <a:lnTo>
                    <a:pt x="62230" y="12446"/>
                  </a:lnTo>
                  <a:lnTo>
                    <a:pt x="52705" y="9525"/>
                  </a:lnTo>
                  <a:lnTo>
                    <a:pt x="47625" y="9525"/>
                  </a:lnTo>
                  <a:lnTo>
                    <a:pt x="37719" y="10541"/>
                  </a:lnTo>
                  <a:lnTo>
                    <a:pt x="33020" y="12446"/>
                  </a:lnTo>
                  <a:lnTo>
                    <a:pt x="24257" y="17145"/>
                  </a:lnTo>
                  <a:lnTo>
                    <a:pt x="20701" y="20701"/>
                  </a:lnTo>
                  <a:lnTo>
                    <a:pt x="14351" y="28448"/>
                  </a:lnTo>
                  <a:lnTo>
                    <a:pt x="8001" y="31242"/>
                  </a:lnTo>
                  <a:lnTo>
                    <a:pt x="12446" y="33020"/>
                  </a:lnTo>
                  <a:lnTo>
                    <a:pt x="9525" y="42545"/>
                  </a:lnTo>
                  <a:lnTo>
                    <a:pt x="9525" y="47625"/>
                  </a:lnTo>
                  <a:lnTo>
                    <a:pt x="10541" y="57531"/>
                  </a:lnTo>
                  <a:lnTo>
                    <a:pt x="12446" y="62230"/>
                  </a:lnTo>
                  <a:lnTo>
                    <a:pt x="17145" y="70993"/>
                  </a:lnTo>
                  <a:lnTo>
                    <a:pt x="20701" y="74549"/>
                  </a:lnTo>
                  <a:lnTo>
                    <a:pt x="28448" y="80899"/>
                  </a:lnTo>
                  <a:lnTo>
                    <a:pt x="33147" y="82804"/>
                  </a:lnTo>
                  <a:lnTo>
                    <a:pt x="42672" y="85725"/>
                  </a:lnTo>
                  <a:lnTo>
                    <a:pt x="47752" y="90551"/>
                  </a:lnTo>
                  <a:lnTo>
                    <a:pt x="47752" y="85852"/>
                  </a:lnTo>
                  <a:lnTo>
                    <a:pt x="57658" y="84836"/>
                  </a:lnTo>
                  <a:lnTo>
                    <a:pt x="62357" y="82931"/>
                  </a:lnTo>
                  <a:lnTo>
                    <a:pt x="71120" y="78232"/>
                  </a:lnTo>
                  <a:lnTo>
                    <a:pt x="74676" y="74676"/>
                  </a:lnTo>
                  <a:lnTo>
                    <a:pt x="81026" y="66929"/>
                  </a:lnTo>
                  <a:lnTo>
                    <a:pt x="87376" y="64135"/>
                  </a:lnTo>
                  <a:lnTo>
                    <a:pt x="82931" y="62357"/>
                  </a:lnTo>
                  <a:lnTo>
                    <a:pt x="85852" y="52832"/>
                  </a:lnTo>
                  <a:close/>
                </a:path>
              </a:pathLst>
            </a:custGeom>
            <a:solidFill>
              <a:srgbClr val="474342"/>
            </a:solidFill>
          </p:spPr>
          <p:txBody>
            <a:bodyPr/>
            <a:lstStyle/>
            <a:p>
              <a:endParaRPr lang="en-US"/>
            </a:p>
          </p:txBody>
        </p:sp>
      </p:grpSp>
      <p:grpSp>
        <p:nvGrpSpPr>
          <p:cNvPr id="15" name="Group 15"/>
          <p:cNvGrpSpPr>
            <a:grpSpLocks noChangeAspect="1"/>
          </p:cNvGrpSpPr>
          <p:nvPr/>
        </p:nvGrpSpPr>
        <p:grpSpPr>
          <a:xfrm>
            <a:off x="1583941" y="3168834"/>
            <a:ext cx="95250" cy="95250"/>
            <a:chOff x="0" y="0"/>
            <a:chExt cx="95250" cy="95250"/>
          </a:xfrm>
        </p:grpSpPr>
        <p:sp>
          <p:nvSpPr>
            <p:cNvPr id="16" name="Freeform 16"/>
            <p:cNvSpPr/>
            <p:nvPr/>
          </p:nvSpPr>
          <p:spPr>
            <a:xfrm>
              <a:off x="0" y="0"/>
              <a:ext cx="95377" cy="95377"/>
            </a:xfrm>
            <a:custGeom>
              <a:avLst/>
              <a:gdLst/>
              <a:ahLst/>
              <a:cxnLst/>
              <a:rect l="l" t="t" r="r" b="b"/>
              <a:pathLst>
                <a:path w="95377" h="95377">
                  <a:moveTo>
                    <a:pt x="95250" y="47625"/>
                  </a:moveTo>
                  <a:lnTo>
                    <a:pt x="93980" y="60071"/>
                  </a:lnTo>
                  <a:lnTo>
                    <a:pt x="87122" y="64135"/>
                  </a:lnTo>
                  <a:lnTo>
                    <a:pt x="91567" y="65913"/>
                  </a:lnTo>
                  <a:lnTo>
                    <a:pt x="85725" y="76962"/>
                  </a:lnTo>
                  <a:lnTo>
                    <a:pt x="81280" y="81407"/>
                  </a:lnTo>
                  <a:lnTo>
                    <a:pt x="71628" y="89281"/>
                  </a:lnTo>
                  <a:lnTo>
                    <a:pt x="64008" y="87249"/>
                  </a:lnTo>
                  <a:lnTo>
                    <a:pt x="65786" y="91694"/>
                  </a:lnTo>
                  <a:lnTo>
                    <a:pt x="53848" y="95377"/>
                  </a:lnTo>
                  <a:lnTo>
                    <a:pt x="47498" y="90551"/>
                  </a:lnTo>
                  <a:lnTo>
                    <a:pt x="47498" y="95250"/>
                  </a:lnTo>
                  <a:lnTo>
                    <a:pt x="35052" y="93980"/>
                  </a:lnTo>
                  <a:lnTo>
                    <a:pt x="30988" y="87122"/>
                  </a:lnTo>
                  <a:lnTo>
                    <a:pt x="29210" y="91567"/>
                  </a:lnTo>
                  <a:lnTo>
                    <a:pt x="18161" y="85725"/>
                  </a:lnTo>
                  <a:lnTo>
                    <a:pt x="17018" y="77851"/>
                  </a:lnTo>
                  <a:lnTo>
                    <a:pt x="13589" y="81280"/>
                  </a:lnTo>
                  <a:lnTo>
                    <a:pt x="5715" y="71628"/>
                  </a:lnTo>
                  <a:lnTo>
                    <a:pt x="7747" y="64008"/>
                  </a:lnTo>
                  <a:lnTo>
                    <a:pt x="3302" y="65786"/>
                  </a:lnTo>
                  <a:lnTo>
                    <a:pt x="0" y="53975"/>
                  </a:lnTo>
                  <a:lnTo>
                    <a:pt x="4826" y="47625"/>
                  </a:lnTo>
                  <a:lnTo>
                    <a:pt x="127" y="47625"/>
                  </a:lnTo>
                  <a:lnTo>
                    <a:pt x="1397" y="35179"/>
                  </a:lnTo>
                  <a:lnTo>
                    <a:pt x="8255" y="31115"/>
                  </a:lnTo>
                  <a:lnTo>
                    <a:pt x="3810" y="29337"/>
                  </a:lnTo>
                  <a:lnTo>
                    <a:pt x="9652" y="18288"/>
                  </a:lnTo>
                  <a:lnTo>
                    <a:pt x="14097" y="13843"/>
                  </a:lnTo>
                  <a:lnTo>
                    <a:pt x="23749" y="5969"/>
                  </a:lnTo>
                  <a:lnTo>
                    <a:pt x="31369" y="8001"/>
                  </a:lnTo>
                  <a:lnTo>
                    <a:pt x="29337" y="3683"/>
                  </a:lnTo>
                  <a:lnTo>
                    <a:pt x="41275" y="0"/>
                  </a:lnTo>
                  <a:lnTo>
                    <a:pt x="47625" y="4826"/>
                  </a:lnTo>
                  <a:lnTo>
                    <a:pt x="47625" y="0"/>
                  </a:lnTo>
                  <a:lnTo>
                    <a:pt x="60071" y="1270"/>
                  </a:lnTo>
                  <a:lnTo>
                    <a:pt x="64135" y="8128"/>
                  </a:lnTo>
                  <a:lnTo>
                    <a:pt x="65913" y="3683"/>
                  </a:lnTo>
                  <a:lnTo>
                    <a:pt x="76962" y="9525"/>
                  </a:lnTo>
                  <a:lnTo>
                    <a:pt x="81407" y="13970"/>
                  </a:lnTo>
                  <a:lnTo>
                    <a:pt x="89281" y="23622"/>
                  </a:lnTo>
                  <a:lnTo>
                    <a:pt x="87249" y="31242"/>
                  </a:lnTo>
                  <a:lnTo>
                    <a:pt x="91694" y="29464"/>
                  </a:lnTo>
                  <a:lnTo>
                    <a:pt x="95377" y="41402"/>
                  </a:lnTo>
                  <a:lnTo>
                    <a:pt x="90551" y="47752"/>
                  </a:lnTo>
                  <a:lnTo>
                    <a:pt x="95250" y="47752"/>
                  </a:lnTo>
                  <a:moveTo>
                    <a:pt x="85725" y="47752"/>
                  </a:moveTo>
                  <a:lnTo>
                    <a:pt x="84709" y="37846"/>
                  </a:lnTo>
                  <a:lnTo>
                    <a:pt x="82804" y="33147"/>
                  </a:lnTo>
                  <a:lnTo>
                    <a:pt x="78105" y="24384"/>
                  </a:lnTo>
                  <a:lnTo>
                    <a:pt x="77851" y="17399"/>
                  </a:lnTo>
                  <a:lnTo>
                    <a:pt x="74422" y="20828"/>
                  </a:lnTo>
                  <a:lnTo>
                    <a:pt x="66675" y="14478"/>
                  </a:lnTo>
                  <a:lnTo>
                    <a:pt x="62230" y="12446"/>
                  </a:lnTo>
                  <a:lnTo>
                    <a:pt x="52705" y="9525"/>
                  </a:lnTo>
                  <a:lnTo>
                    <a:pt x="47625" y="9525"/>
                  </a:lnTo>
                  <a:lnTo>
                    <a:pt x="37719" y="10541"/>
                  </a:lnTo>
                  <a:lnTo>
                    <a:pt x="33020" y="12446"/>
                  </a:lnTo>
                  <a:lnTo>
                    <a:pt x="24257" y="17145"/>
                  </a:lnTo>
                  <a:lnTo>
                    <a:pt x="17272" y="17399"/>
                  </a:lnTo>
                  <a:lnTo>
                    <a:pt x="20701" y="20828"/>
                  </a:lnTo>
                  <a:lnTo>
                    <a:pt x="14351" y="28575"/>
                  </a:lnTo>
                  <a:lnTo>
                    <a:pt x="12446" y="33274"/>
                  </a:lnTo>
                  <a:lnTo>
                    <a:pt x="9525" y="42799"/>
                  </a:lnTo>
                  <a:lnTo>
                    <a:pt x="9525" y="47879"/>
                  </a:lnTo>
                  <a:lnTo>
                    <a:pt x="10541" y="57785"/>
                  </a:lnTo>
                  <a:lnTo>
                    <a:pt x="12446" y="62484"/>
                  </a:lnTo>
                  <a:lnTo>
                    <a:pt x="17145" y="71247"/>
                  </a:lnTo>
                  <a:lnTo>
                    <a:pt x="20701" y="74803"/>
                  </a:lnTo>
                  <a:lnTo>
                    <a:pt x="28448" y="81153"/>
                  </a:lnTo>
                  <a:lnTo>
                    <a:pt x="33147" y="83058"/>
                  </a:lnTo>
                  <a:lnTo>
                    <a:pt x="42672" y="85979"/>
                  </a:lnTo>
                  <a:lnTo>
                    <a:pt x="47752" y="85979"/>
                  </a:lnTo>
                  <a:lnTo>
                    <a:pt x="57658" y="84963"/>
                  </a:lnTo>
                  <a:lnTo>
                    <a:pt x="62357" y="83058"/>
                  </a:lnTo>
                  <a:lnTo>
                    <a:pt x="71120" y="78359"/>
                  </a:lnTo>
                  <a:lnTo>
                    <a:pt x="78105" y="78105"/>
                  </a:lnTo>
                  <a:lnTo>
                    <a:pt x="74676" y="74676"/>
                  </a:lnTo>
                  <a:lnTo>
                    <a:pt x="81026" y="66929"/>
                  </a:lnTo>
                  <a:lnTo>
                    <a:pt x="82931" y="62230"/>
                  </a:lnTo>
                  <a:lnTo>
                    <a:pt x="85852" y="52705"/>
                  </a:lnTo>
                  <a:close/>
                </a:path>
              </a:pathLst>
            </a:custGeom>
            <a:solidFill>
              <a:srgbClr val="474342"/>
            </a:solidFill>
          </p:spPr>
          <p:txBody>
            <a:bodyPr/>
            <a:lstStyle/>
            <a:p>
              <a:endParaRPr lang="en-US"/>
            </a:p>
          </p:txBody>
        </p:sp>
      </p:grpSp>
      <p:grpSp>
        <p:nvGrpSpPr>
          <p:cNvPr id="17" name="Group 17"/>
          <p:cNvGrpSpPr>
            <a:grpSpLocks noChangeAspect="1"/>
          </p:cNvGrpSpPr>
          <p:nvPr/>
        </p:nvGrpSpPr>
        <p:grpSpPr>
          <a:xfrm>
            <a:off x="1818046" y="4659497"/>
            <a:ext cx="5013569" cy="19050"/>
            <a:chOff x="0" y="0"/>
            <a:chExt cx="5013579" cy="19050"/>
          </a:xfrm>
        </p:grpSpPr>
        <p:sp>
          <p:nvSpPr>
            <p:cNvPr id="18" name="Freeform 18"/>
            <p:cNvSpPr/>
            <p:nvPr/>
          </p:nvSpPr>
          <p:spPr>
            <a:xfrm>
              <a:off x="0" y="0"/>
              <a:ext cx="5013579" cy="19050"/>
            </a:xfrm>
            <a:custGeom>
              <a:avLst/>
              <a:gdLst/>
              <a:ahLst/>
              <a:cxnLst/>
              <a:rect l="l" t="t" r="r" b="b"/>
              <a:pathLst>
                <a:path w="5013579" h="19050">
                  <a:moveTo>
                    <a:pt x="0" y="0"/>
                  </a:moveTo>
                  <a:lnTo>
                    <a:pt x="0" y="19050"/>
                  </a:lnTo>
                  <a:lnTo>
                    <a:pt x="4262374" y="19050"/>
                  </a:lnTo>
                  <a:lnTo>
                    <a:pt x="4262374" y="0"/>
                  </a:lnTo>
                  <a:close/>
                  <a:moveTo>
                    <a:pt x="4342130" y="0"/>
                  </a:moveTo>
                  <a:lnTo>
                    <a:pt x="4342130" y="19050"/>
                  </a:lnTo>
                  <a:lnTo>
                    <a:pt x="5013579" y="19050"/>
                  </a:lnTo>
                  <a:lnTo>
                    <a:pt x="5013579" y="0"/>
                  </a:lnTo>
                  <a:close/>
                </a:path>
              </a:pathLst>
            </a:custGeom>
            <a:solidFill>
              <a:srgbClr val="474342"/>
            </a:solidFill>
          </p:spPr>
          <p:txBody>
            <a:bodyPr/>
            <a:lstStyle/>
            <a:p>
              <a:endParaRPr lang="en-US"/>
            </a:p>
          </p:txBody>
        </p:sp>
      </p:grpSp>
      <p:sp>
        <p:nvSpPr>
          <p:cNvPr id="19" name="Freeform 19"/>
          <p:cNvSpPr/>
          <p:nvPr/>
        </p:nvSpPr>
        <p:spPr>
          <a:xfrm>
            <a:off x="8597036" y="0"/>
            <a:ext cx="1152525" cy="7315200"/>
          </a:xfrm>
          <a:custGeom>
            <a:avLst/>
            <a:gdLst/>
            <a:ahLst/>
            <a:cxnLst/>
            <a:rect l="l" t="t" r="r" b="b"/>
            <a:pathLst>
              <a:path w="1152525" h="7315200">
                <a:moveTo>
                  <a:pt x="0" y="0"/>
                </a:moveTo>
                <a:lnTo>
                  <a:pt x="1152525" y="0"/>
                </a:lnTo>
                <a:lnTo>
                  <a:pt x="1152525" y="7315200"/>
                </a:lnTo>
                <a:lnTo>
                  <a:pt x="0" y="7315200"/>
                </a:lnTo>
                <a:lnTo>
                  <a:pt x="0" y="0"/>
                </a:lnTo>
                <a:close/>
              </a:path>
            </a:pathLst>
          </a:custGeom>
          <a:blipFill>
            <a:blip r:embed="rId10"/>
            <a:stretch>
              <a:fillRect l="-295352" r="-426135"/>
            </a:stretch>
          </a:blipFill>
        </p:spPr>
        <p:txBody>
          <a:bodyPr/>
          <a:lstStyle/>
          <a:p>
            <a:endParaRPr lang="en-US"/>
          </a:p>
        </p:txBody>
      </p:sp>
      <p:sp>
        <p:nvSpPr>
          <p:cNvPr id="20" name="Freeform 20"/>
          <p:cNvSpPr/>
          <p:nvPr/>
        </p:nvSpPr>
        <p:spPr>
          <a:xfrm>
            <a:off x="664112" y="6636029"/>
            <a:ext cx="1411462" cy="397707"/>
          </a:xfrm>
          <a:custGeom>
            <a:avLst/>
            <a:gdLst/>
            <a:ahLst/>
            <a:cxnLst/>
            <a:rect l="l" t="t" r="r" b="b"/>
            <a:pathLst>
              <a:path w="1411462" h="397707">
                <a:moveTo>
                  <a:pt x="0" y="0"/>
                </a:moveTo>
                <a:lnTo>
                  <a:pt x="1411462" y="0"/>
                </a:lnTo>
                <a:lnTo>
                  <a:pt x="1411462" y="397707"/>
                </a:lnTo>
                <a:lnTo>
                  <a:pt x="0" y="39770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1" name="TextBox 21"/>
          <p:cNvSpPr txBox="1"/>
          <p:nvPr/>
        </p:nvSpPr>
        <p:spPr>
          <a:xfrm>
            <a:off x="719757" y="862013"/>
            <a:ext cx="7684570" cy="738505"/>
          </a:xfrm>
          <a:prstGeom prst="rect">
            <a:avLst/>
          </a:prstGeom>
        </p:spPr>
        <p:txBody>
          <a:bodyPr lIns="0" tIns="0" rIns="0" bIns="0" rtlCol="0" anchor="t">
            <a:spAutoFit/>
          </a:bodyPr>
          <a:lstStyle/>
          <a:p>
            <a:pPr algn="l">
              <a:lnSpc>
                <a:spcPts val="6020"/>
              </a:lnSpc>
            </a:pPr>
            <a:r>
              <a:rPr lang="en-US" sz="4300" spc="21">
                <a:solidFill>
                  <a:srgbClr val="7A2426"/>
                </a:solidFill>
                <a:latin typeface="Open Sans Condensed"/>
              </a:rPr>
              <a:t>What to expect from your DSO meeting: </a:t>
            </a:r>
          </a:p>
        </p:txBody>
      </p:sp>
      <p:pic>
        <p:nvPicPr>
          <p:cNvPr id="24" name="Audio 23">
            <a:hlinkClick r:id="" action="ppaction://media"/>
            <a:extLst>
              <a:ext uri="{FF2B5EF4-FFF2-40B4-BE49-F238E27FC236}">
                <a16:creationId xmlns:a16="http://schemas.microsoft.com/office/drawing/2014/main" id="{B9FC1C50-4B63-123A-A655-733BA5A31F22}"/>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175147" t="-175147" r="-175147" b="-175147"/>
          <a:stretch>
            <a:fillRect/>
          </a:stretch>
        </p:blipFill>
        <p:spPr>
          <a:xfrm>
            <a:off x="7471258" y="5032858"/>
            <a:ext cx="2194560" cy="219456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7953"/>
    </mc:Choice>
    <mc:Fallback xmlns="">
      <p:transition spd="slow" advTm="57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932460">
            <a:off x="373504" y="793871"/>
            <a:ext cx="1019175" cy="571500"/>
            <a:chOff x="0" y="0"/>
            <a:chExt cx="1358900" cy="762000"/>
          </a:xfrm>
        </p:grpSpPr>
        <p:sp>
          <p:nvSpPr>
            <p:cNvPr id="3" name="Freeform 3"/>
            <p:cNvSpPr/>
            <p:nvPr/>
          </p:nvSpPr>
          <p:spPr>
            <a:xfrm>
              <a:off x="0" y="0"/>
              <a:ext cx="1358900" cy="762000"/>
            </a:xfrm>
            <a:custGeom>
              <a:avLst/>
              <a:gdLst/>
              <a:ahLst/>
              <a:cxnLst/>
              <a:rect l="l" t="t" r="r" b="b"/>
              <a:pathLst>
                <a:path w="1358900" h="762000">
                  <a:moveTo>
                    <a:pt x="1358900" y="0"/>
                  </a:moveTo>
                  <a:lnTo>
                    <a:pt x="0" y="0"/>
                  </a:lnTo>
                  <a:lnTo>
                    <a:pt x="0" y="762000"/>
                  </a:lnTo>
                  <a:lnTo>
                    <a:pt x="1358900" y="762000"/>
                  </a:lnTo>
                  <a:lnTo>
                    <a:pt x="1358900" y="403479"/>
                  </a:lnTo>
                  <a:lnTo>
                    <a:pt x="1358900" y="0"/>
                  </a:lnTo>
                  <a:close/>
                </a:path>
              </a:pathLst>
            </a:custGeom>
            <a:blipFill>
              <a:blip r:embed="rId4"/>
              <a:stretch>
                <a:fillRect/>
              </a:stretch>
            </a:blipFill>
          </p:spPr>
          <p:txBody>
            <a:bodyPr/>
            <a:lstStyle/>
            <a:p>
              <a:endParaRPr lang="en-US"/>
            </a:p>
          </p:txBody>
        </p:sp>
      </p:grpSp>
      <p:grpSp>
        <p:nvGrpSpPr>
          <p:cNvPr id="4" name="Group 4"/>
          <p:cNvGrpSpPr>
            <a:grpSpLocks noChangeAspect="1"/>
          </p:cNvGrpSpPr>
          <p:nvPr/>
        </p:nvGrpSpPr>
        <p:grpSpPr>
          <a:xfrm>
            <a:off x="1150553" y="1885036"/>
            <a:ext cx="85725" cy="85725"/>
            <a:chOff x="0" y="0"/>
            <a:chExt cx="85725" cy="85725"/>
          </a:xfrm>
        </p:grpSpPr>
        <p:sp>
          <p:nvSpPr>
            <p:cNvPr id="5" name="Freeform 5"/>
            <p:cNvSpPr/>
            <p:nvPr/>
          </p:nvSpPr>
          <p:spPr>
            <a:xfrm>
              <a:off x="0" y="0"/>
              <a:ext cx="85725" cy="85852"/>
            </a:xfrm>
            <a:custGeom>
              <a:avLst/>
              <a:gdLst/>
              <a:ahLst/>
              <a:cxnLst/>
              <a:rect l="l" t="t" r="r" b="b"/>
              <a:pathLst>
                <a:path w="85725" h="85852">
                  <a:moveTo>
                    <a:pt x="85725" y="42926"/>
                  </a:moveTo>
                  <a:lnTo>
                    <a:pt x="84582" y="54102"/>
                  </a:lnTo>
                  <a:cubicBezTo>
                    <a:pt x="80264" y="64643"/>
                    <a:pt x="77089" y="69215"/>
                    <a:pt x="73152" y="73279"/>
                  </a:cubicBezTo>
                  <a:lnTo>
                    <a:pt x="64516" y="80391"/>
                  </a:lnTo>
                  <a:cubicBezTo>
                    <a:pt x="53975" y="84709"/>
                    <a:pt x="48514" y="85852"/>
                    <a:pt x="42799" y="85852"/>
                  </a:cubicBezTo>
                  <a:lnTo>
                    <a:pt x="31750" y="84582"/>
                  </a:lnTo>
                  <a:cubicBezTo>
                    <a:pt x="21209" y="80264"/>
                    <a:pt x="16637" y="77089"/>
                    <a:pt x="12573" y="73152"/>
                  </a:cubicBezTo>
                  <a:lnTo>
                    <a:pt x="5461" y="64516"/>
                  </a:lnTo>
                  <a:cubicBezTo>
                    <a:pt x="1143" y="53975"/>
                    <a:pt x="0" y="48514"/>
                    <a:pt x="0" y="42926"/>
                  </a:cubicBezTo>
                  <a:lnTo>
                    <a:pt x="1143" y="31750"/>
                  </a:lnTo>
                  <a:cubicBezTo>
                    <a:pt x="5461" y="21209"/>
                    <a:pt x="8509" y="16510"/>
                    <a:pt x="12573" y="12573"/>
                  </a:cubicBezTo>
                  <a:lnTo>
                    <a:pt x="21209" y="5461"/>
                  </a:lnTo>
                  <a:cubicBezTo>
                    <a:pt x="31750" y="1143"/>
                    <a:pt x="37211" y="0"/>
                    <a:pt x="42799" y="0"/>
                  </a:cubicBezTo>
                  <a:lnTo>
                    <a:pt x="53975" y="1143"/>
                  </a:lnTo>
                  <a:cubicBezTo>
                    <a:pt x="64516" y="5461"/>
                    <a:pt x="69088" y="8636"/>
                    <a:pt x="73152" y="12573"/>
                  </a:cubicBezTo>
                  <a:lnTo>
                    <a:pt x="80264" y="21209"/>
                  </a:lnTo>
                  <a:cubicBezTo>
                    <a:pt x="84582" y="31750"/>
                    <a:pt x="85725" y="37211"/>
                    <a:pt x="85725" y="42926"/>
                  </a:cubicBezTo>
                  <a:close/>
                </a:path>
              </a:pathLst>
            </a:custGeom>
            <a:solidFill>
              <a:srgbClr val="474342"/>
            </a:solidFill>
          </p:spPr>
          <p:txBody>
            <a:bodyPr/>
            <a:lstStyle/>
            <a:p>
              <a:endParaRPr lang="en-US"/>
            </a:p>
          </p:txBody>
        </p:sp>
      </p:grpSp>
      <p:grpSp>
        <p:nvGrpSpPr>
          <p:cNvPr id="6" name="Group 6"/>
          <p:cNvGrpSpPr>
            <a:grpSpLocks noChangeAspect="1"/>
          </p:cNvGrpSpPr>
          <p:nvPr/>
        </p:nvGrpSpPr>
        <p:grpSpPr>
          <a:xfrm>
            <a:off x="1150553" y="2704186"/>
            <a:ext cx="85725" cy="85725"/>
            <a:chOff x="0" y="0"/>
            <a:chExt cx="85725" cy="85725"/>
          </a:xfrm>
        </p:grpSpPr>
        <p:sp>
          <p:nvSpPr>
            <p:cNvPr id="7" name="Freeform 7"/>
            <p:cNvSpPr/>
            <p:nvPr/>
          </p:nvSpPr>
          <p:spPr>
            <a:xfrm>
              <a:off x="0" y="0"/>
              <a:ext cx="85725" cy="85852"/>
            </a:xfrm>
            <a:custGeom>
              <a:avLst/>
              <a:gdLst/>
              <a:ahLst/>
              <a:cxnLst/>
              <a:rect l="l" t="t" r="r" b="b"/>
              <a:pathLst>
                <a:path w="85725" h="85852">
                  <a:moveTo>
                    <a:pt x="85725" y="42926"/>
                  </a:moveTo>
                  <a:lnTo>
                    <a:pt x="84582" y="54102"/>
                  </a:lnTo>
                  <a:cubicBezTo>
                    <a:pt x="80264" y="64643"/>
                    <a:pt x="77089" y="69215"/>
                    <a:pt x="73152" y="73279"/>
                  </a:cubicBezTo>
                  <a:lnTo>
                    <a:pt x="64516" y="80391"/>
                  </a:lnTo>
                  <a:cubicBezTo>
                    <a:pt x="53975" y="84709"/>
                    <a:pt x="48514" y="85852"/>
                    <a:pt x="42799" y="85852"/>
                  </a:cubicBezTo>
                  <a:lnTo>
                    <a:pt x="31750" y="84582"/>
                  </a:lnTo>
                  <a:cubicBezTo>
                    <a:pt x="21209" y="80264"/>
                    <a:pt x="16637" y="77089"/>
                    <a:pt x="12573" y="73152"/>
                  </a:cubicBezTo>
                  <a:lnTo>
                    <a:pt x="5461" y="64516"/>
                  </a:lnTo>
                  <a:cubicBezTo>
                    <a:pt x="1143" y="53975"/>
                    <a:pt x="0" y="48514"/>
                    <a:pt x="0" y="42926"/>
                  </a:cubicBezTo>
                  <a:lnTo>
                    <a:pt x="1143" y="31750"/>
                  </a:lnTo>
                  <a:cubicBezTo>
                    <a:pt x="5461" y="21209"/>
                    <a:pt x="8509" y="16510"/>
                    <a:pt x="12573" y="12573"/>
                  </a:cubicBezTo>
                  <a:lnTo>
                    <a:pt x="21209" y="5461"/>
                  </a:lnTo>
                  <a:cubicBezTo>
                    <a:pt x="31750" y="1143"/>
                    <a:pt x="37211" y="0"/>
                    <a:pt x="42799" y="0"/>
                  </a:cubicBezTo>
                  <a:lnTo>
                    <a:pt x="53975" y="1143"/>
                  </a:lnTo>
                  <a:cubicBezTo>
                    <a:pt x="64516" y="5461"/>
                    <a:pt x="69088" y="8636"/>
                    <a:pt x="73152" y="12573"/>
                  </a:cubicBezTo>
                  <a:lnTo>
                    <a:pt x="80264" y="21209"/>
                  </a:lnTo>
                  <a:cubicBezTo>
                    <a:pt x="84582" y="31750"/>
                    <a:pt x="85725" y="37211"/>
                    <a:pt x="85725" y="42926"/>
                  </a:cubicBezTo>
                  <a:close/>
                </a:path>
              </a:pathLst>
            </a:custGeom>
            <a:solidFill>
              <a:srgbClr val="474342"/>
            </a:solidFill>
          </p:spPr>
          <p:txBody>
            <a:bodyPr/>
            <a:lstStyle/>
            <a:p>
              <a:endParaRPr lang="en-US"/>
            </a:p>
          </p:txBody>
        </p:sp>
      </p:grpSp>
      <p:grpSp>
        <p:nvGrpSpPr>
          <p:cNvPr id="8" name="Group 8"/>
          <p:cNvGrpSpPr>
            <a:grpSpLocks noChangeAspect="1"/>
          </p:cNvGrpSpPr>
          <p:nvPr/>
        </p:nvGrpSpPr>
        <p:grpSpPr>
          <a:xfrm>
            <a:off x="1150553" y="3113761"/>
            <a:ext cx="85725" cy="85725"/>
            <a:chOff x="0" y="0"/>
            <a:chExt cx="85725" cy="85725"/>
          </a:xfrm>
        </p:grpSpPr>
        <p:sp>
          <p:nvSpPr>
            <p:cNvPr id="9" name="Freeform 9"/>
            <p:cNvSpPr/>
            <p:nvPr/>
          </p:nvSpPr>
          <p:spPr>
            <a:xfrm>
              <a:off x="0" y="0"/>
              <a:ext cx="85725" cy="85852"/>
            </a:xfrm>
            <a:custGeom>
              <a:avLst/>
              <a:gdLst/>
              <a:ahLst/>
              <a:cxnLst/>
              <a:rect l="l" t="t" r="r" b="b"/>
              <a:pathLst>
                <a:path w="85725" h="85852">
                  <a:moveTo>
                    <a:pt x="85725" y="42926"/>
                  </a:moveTo>
                  <a:lnTo>
                    <a:pt x="84582" y="54102"/>
                  </a:lnTo>
                  <a:cubicBezTo>
                    <a:pt x="80264" y="64643"/>
                    <a:pt x="77089" y="69215"/>
                    <a:pt x="73152" y="73279"/>
                  </a:cubicBezTo>
                  <a:lnTo>
                    <a:pt x="64516" y="80391"/>
                  </a:lnTo>
                  <a:cubicBezTo>
                    <a:pt x="53975" y="84709"/>
                    <a:pt x="48514" y="85852"/>
                    <a:pt x="42799" y="85852"/>
                  </a:cubicBezTo>
                  <a:lnTo>
                    <a:pt x="31750" y="84582"/>
                  </a:lnTo>
                  <a:cubicBezTo>
                    <a:pt x="21209" y="80264"/>
                    <a:pt x="16637" y="77089"/>
                    <a:pt x="12573" y="73152"/>
                  </a:cubicBezTo>
                  <a:lnTo>
                    <a:pt x="5461" y="64516"/>
                  </a:lnTo>
                  <a:cubicBezTo>
                    <a:pt x="1143" y="53975"/>
                    <a:pt x="0" y="48514"/>
                    <a:pt x="0" y="42926"/>
                  </a:cubicBezTo>
                  <a:lnTo>
                    <a:pt x="1143" y="31750"/>
                  </a:lnTo>
                  <a:cubicBezTo>
                    <a:pt x="5461" y="21209"/>
                    <a:pt x="8509" y="16510"/>
                    <a:pt x="12573" y="12573"/>
                  </a:cubicBezTo>
                  <a:lnTo>
                    <a:pt x="21209" y="5461"/>
                  </a:lnTo>
                  <a:cubicBezTo>
                    <a:pt x="31750" y="1143"/>
                    <a:pt x="37211" y="0"/>
                    <a:pt x="42799" y="0"/>
                  </a:cubicBezTo>
                  <a:lnTo>
                    <a:pt x="53975" y="1143"/>
                  </a:lnTo>
                  <a:cubicBezTo>
                    <a:pt x="64516" y="5461"/>
                    <a:pt x="69088" y="8636"/>
                    <a:pt x="73152" y="12573"/>
                  </a:cubicBezTo>
                  <a:lnTo>
                    <a:pt x="80264" y="21209"/>
                  </a:lnTo>
                  <a:cubicBezTo>
                    <a:pt x="84582" y="31750"/>
                    <a:pt x="85725" y="37211"/>
                    <a:pt x="85725" y="42926"/>
                  </a:cubicBezTo>
                  <a:close/>
                </a:path>
              </a:pathLst>
            </a:custGeom>
            <a:solidFill>
              <a:srgbClr val="474342"/>
            </a:solidFill>
          </p:spPr>
          <p:txBody>
            <a:bodyPr/>
            <a:lstStyle/>
            <a:p>
              <a:endParaRPr lang="en-US"/>
            </a:p>
          </p:txBody>
        </p:sp>
      </p:grpSp>
      <p:grpSp>
        <p:nvGrpSpPr>
          <p:cNvPr id="10" name="Group 10"/>
          <p:cNvGrpSpPr>
            <a:grpSpLocks noChangeAspect="1"/>
          </p:cNvGrpSpPr>
          <p:nvPr/>
        </p:nvGrpSpPr>
        <p:grpSpPr>
          <a:xfrm>
            <a:off x="1150553" y="3523336"/>
            <a:ext cx="85725" cy="85725"/>
            <a:chOff x="0" y="0"/>
            <a:chExt cx="85725" cy="85725"/>
          </a:xfrm>
        </p:grpSpPr>
        <p:sp>
          <p:nvSpPr>
            <p:cNvPr id="11" name="Freeform 11"/>
            <p:cNvSpPr/>
            <p:nvPr/>
          </p:nvSpPr>
          <p:spPr>
            <a:xfrm>
              <a:off x="0" y="0"/>
              <a:ext cx="85725" cy="85852"/>
            </a:xfrm>
            <a:custGeom>
              <a:avLst/>
              <a:gdLst/>
              <a:ahLst/>
              <a:cxnLst/>
              <a:rect l="l" t="t" r="r" b="b"/>
              <a:pathLst>
                <a:path w="85725" h="85852">
                  <a:moveTo>
                    <a:pt x="85725" y="42926"/>
                  </a:moveTo>
                  <a:lnTo>
                    <a:pt x="84582" y="54102"/>
                  </a:lnTo>
                  <a:cubicBezTo>
                    <a:pt x="80264" y="64643"/>
                    <a:pt x="77089" y="69215"/>
                    <a:pt x="73152" y="73279"/>
                  </a:cubicBezTo>
                  <a:lnTo>
                    <a:pt x="64516" y="80391"/>
                  </a:lnTo>
                  <a:cubicBezTo>
                    <a:pt x="53975" y="84709"/>
                    <a:pt x="48514" y="85852"/>
                    <a:pt x="42799" y="85852"/>
                  </a:cubicBezTo>
                  <a:lnTo>
                    <a:pt x="31750" y="84582"/>
                  </a:lnTo>
                  <a:cubicBezTo>
                    <a:pt x="21209" y="80264"/>
                    <a:pt x="16637" y="77089"/>
                    <a:pt x="12573" y="73152"/>
                  </a:cubicBezTo>
                  <a:lnTo>
                    <a:pt x="5461" y="64516"/>
                  </a:lnTo>
                  <a:cubicBezTo>
                    <a:pt x="1143" y="53975"/>
                    <a:pt x="0" y="48514"/>
                    <a:pt x="0" y="42926"/>
                  </a:cubicBezTo>
                  <a:lnTo>
                    <a:pt x="1143" y="31750"/>
                  </a:lnTo>
                  <a:cubicBezTo>
                    <a:pt x="5461" y="21209"/>
                    <a:pt x="8509" y="16510"/>
                    <a:pt x="12573" y="12573"/>
                  </a:cubicBezTo>
                  <a:lnTo>
                    <a:pt x="21209" y="5461"/>
                  </a:lnTo>
                  <a:cubicBezTo>
                    <a:pt x="31750" y="1143"/>
                    <a:pt x="37211" y="0"/>
                    <a:pt x="42799" y="0"/>
                  </a:cubicBezTo>
                  <a:lnTo>
                    <a:pt x="53975" y="1143"/>
                  </a:lnTo>
                  <a:cubicBezTo>
                    <a:pt x="64516" y="5461"/>
                    <a:pt x="69088" y="8636"/>
                    <a:pt x="73152" y="12573"/>
                  </a:cubicBezTo>
                  <a:lnTo>
                    <a:pt x="80264" y="21209"/>
                  </a:lnTo>
                  <a:cubicBezTo>
                    <a:pt x="84582" y="31750"/>
                    <a:pt x="85725" y="37211"/>
                    <a:pt x="85725" y="42926"/>
                  </a:cubicBezTo>
                  <a:close/>
                </a:path>
              </a:pathLst>
            </a:custGeom>
            <a:solidFill>
              <a:srgbClr val="474342"/>
            </a:solidFill>
          </p:spPr>
          <p:txBody>
            <a:bodyPr/>
            <a:lstStyle/>
            <a:p>
              <a:endParaRPr lang="en-US"/>
            </a:p>
          </p:txBody>
        </p:sp>
      </p:grpSp>
      <p:grpSp>
        <p:nvGrpSpPr>
          <p:cNvPr id="12" name="Group 12"/>
          <p:cNvGrpSpPr>
            <a:grpSpLocks noChangeAspect="1"/>
          </p:cNvGrpSpPr>
          <p:nvPr/>
        </p:nvGrpSpPr>
        <p:grpSpPr>
          <a:xfrm>
            <a:off x="1150553" y="4342486"/>
            <a:ext cx="85725" cy="85725"/>
            <a:chOff x="0" y="0"/>
            <a:chExt cx="85725" cy="85725"/>
          </a:xfrm>
        </p:grpSpPr>
        <p:sp>
          <p:nvSpPr>
            <p:cNvPr id="13" name="Freeform 13"/>
            <p:cNvSpPr/>
            <p:nvPr/>
          </p:nvSpPr>
          <p:spPr>
            <a:xfrm>
              <a:off x="0" y="0"/>
              <a:ext cx="85725" cy="85852"/>
            </a:xfrm>
            <a:custGeom>
              <a:avLst/>
              <a:gdLst/>
              <a:ahLst/>
              <a:cxnLst/>
              <a:rect l="l" t="t" r="r" b="b"/>
              <a:pathLst>
                <a:path w="85725" h="85852">
                  <a:moveTo>
                    <a:pt x="85725" y="42926"/>
                  </a:moveTo>
                  <a:lnTo>
                    <a:pt x="84582" y="54102"/>
                  </a:lnTo>
                  <a:cubicBezTo>
                    <a:pt x="80264" y="64643"/>
                    <a:pt x="77089" y="69215"/>
                    <a:pt x="73152" y="73279"/>
                  </a:cubicBezTo>
                  <a:lnTo>
                    <a:pt x="64516" y="80391"/>
                  </a:lnTo>
                  <a:cubicBezTo>
                    <a:pt x="53975" y="84709"/>
                    <a:pt x="48514" y="85852"/>
                    <a:pt x="42799" y="85852"/>
                  </a:cubicBezTo>
                  <a:lnTo>
                    <a:pt x="31750" y="84582"/>
                  </a:lnTo>
                  <a:cubicBezTo>
                    <a:pt x="21209" y="80264"/>
                    <a:pt x="16637" y="77089"/>
                    <a:pt x="12573" y="73152"/>
                  </a:cubicBezTo>
                  <a:lnTo>
                    <a:pt x="5461" y="64516"/>
                  </a:lnTo>
                  <a:cubicBezTo>
                    <a:pt x="1143" y="53975"/>
                    <a:pt x="0" y="48514"/>
                    <a:pt x="0" y="42926"/>
                  </a:cubicBezTo>
                  <a:lnTo>
                    <a:pt x="1143" y="31750"/>
                  </a:lnTo>
                  <a:cubicBezTo>
                    <a:pt x="5461" y="21209"/>
                    <a:pt x="8509" y="16510"/>
                    <a:pt x="12573" y="12573"/>
                  </a:cubicBezTo>
                  <a:lnTo>
                    <a:pt x="21209" y="5461"/>
                  </a:lnTo>
                  <a:cubicBezTo>
                    <a:pt x="31750" y="1143"/>
                    <a:pt x="37211" y="0"/>
                    <a:pt x="42799" y="0"/>
                  </a:cubicBezTo>
                  <a:lnTo>
                    <a:pt x="53975" y="1143"/>
                  </a:lnTo>
                  <a:cubicBezTo>
                    <a:pt x="64516" y="5461"/>
                    <a:pt x="69088" y="8636"/>
                    <a:pt x="73152" y="12573"/>
                  </a:cubicBezTo>
                  <a:lnTo>
                    <a:pt x="80264" y="21209"/>
                  </a:lnTo>
                  <a:cubicBezTo>
                    <a:pt x="84582" y="31750"/>
                    <a:pt x="85725" y="37211"/>
                    <a:pt x="85725" y="42926"/>
                  </a:cubicBezTo>
                  <a:close/>
                </a:path>
              </a:pathLst>
            </a:custGeom>
            <a:solidFill>
              <a:srgbClr val="474342"/>
            </a:solidFill>
          </p:spPr>
          <p:txBody>
            <a:bodyPr/>
            <a:lstStyle/>
            <a:p>
              <a:endParaRPr lang="en-US"/>
            </a:p>
          </p:txBody>
        </p:sp>
      </p:grpSp>
      <p:grpSp>
        <p:nvGrpSpPr>
          <p:cNvPr id="14" name="Group 14"/>
          <p:cNvGrpSpPr>
            <a:grpSpLocks noChangeAspect="1"/>
          </p:cNvGrpSpPr>
          <p:nvPr/>
        </p:nvGrpSpPr>
        <p:grpSpPr>
          <a:xfrm>
            <a:off x="1150553" y="4752061"/>
            <a:ext cx="85725" cy="85725"/>
            <a:chOff x="0" y="0"/>
            <a:chExt cx="85725" cy="85725"/>
          </a:xfrm>
        </p:grpSpPr>
        <p:sp>
          <p:nvSpPr>
            <p:cNvPr id="15" name="Freeform 15"/>
            <p:cNvSpPr/>
            <p:nvPr/>
          </p:nvSpPr>
          <p:spPr>
            <a:xfrm>
              <a:off x="0" y="0"/>
              <a:ext cx="85725" cy="85852"/>
            </a:xfrm>
            <a:custGeom>
              <a:avLst/>
              <a:gdLst/>
              <a:ahLst/>
              <a:cxnLst/>
              <a:rect l="l" t="t" r="r" b="b"/>
              <a:pathLst>
                <a:path w="85725" h="85852">
                  <a:moveTo>
                    <a:pt x="85725" y="42926"/>
                  </a:moveTo>
                  <a:lnTo>
                    <a:pt x="84582" y="54102"/>
                  </a:lnTo>
                  <a:cubicBezTo>
                    <a:pt x="80264" y="64643"/>
                    <a:pt x="77089" y="69215"/>
                    <a:pt x="73152" y="73279"/>
                  </a:cubicBezTo>
                  <a:lnTo>
                    <a:pt x="64516" y="80391"/>
                  </a:lnTo>
                  <a:cubicBezTo>
                    <a:pt x="53975" y="84709"/>
                    <a:pt x="48514" y="85852"/>
                    <a:pt x="42799" y="85852"/>
                  </a:cubicBezTo>
                  <a:lnTo>
                    <a:pt x="31750" y="84582"/>
                  </a:lnTo>
                  <a:cubicBezTo>
                    <a:pt x="21209" y="80264"/>
                    <a:pt x="16637" y="77089"/>
                    <a:pt x="12573" y="73152"/>
                  </a:cubicBezTo>
                  <a:lnTo>
                    <a:pt x="5461" y="64516"/>
                  </a:lnTo>
                  <a:cubicBezTo>
                    <a:pt x="1143" y="53975"/>
                    <a:pt x="0" y="48514"/>
                    <a:pt x="0" y="42926"/>
                  </a:cubicBezTo>
                  <a:lnTo>
                    <a:pt x="1143" y="31750"/>
                  </a:lnTo>
                  <a:cubicBezTo>
                    <a:pt x="5461" y="21209"/>
                    <a:pt x="8509" y="16510"/>
                    <a:pt x="12573" y="12573"/>
                  </a:cubicBezTo>
                  <a:lnTo>
                    <a:pt x="21209" y="5461"/>
                  </a:lnTo>
                  <a:cubicBezTo>
                    <a:pt x="31750" y="1143"/>
                    <a:pt x="37211" y="0"/>
                    <a:pt x="42799" y="0"/>
                  </a:cubicBezTo>
                  <a:lnTo>
                    <a:pt x="53975" y="1143"/>
                  </a:lnTo>
                  <a:cubicBezTo>
                    <a:pt x="64516" y="5461"/>
                    <a:pt x="69088" y="8636"/>
                    <a:pt x="73152" y="12573"/>
                  </a:cubicBezTo>
                  <a:lnTo>
                    <a:pt x="80264" y="21209"/>
                  </a:lnTo>
                  <a:cubicBezTo>
                    <a:pt x="84582" y="31750"/>
                    <a:pt x="85725" y="37211"/>
                    <a:pt x="85725" y="42926"/>
                  </a:cubicBezTo>
                  <a:close/>
                </a:path>
              </a:pathLst>
            </a:custGeom>
            <a:solidFill>
              <a:srgbClr val="474342"/>
            </a:solidFill>
          </p:spPr>
          <p:txBody>
            <a:bodyPr/>
            <a:lstStyle/>
            <a:p>
              <a:endParaRPr lang="en-US"/>
            </a:p>
          </p:txBody>
        </p:sp>
      </p:grpSp>
      <p:grpSp>
        <p:nvGrpSpPr>
          <p:cNvPr id="16" name="Group 16"/>
          <p:cNvGrpSpPr>
            <a:grpSpLocks noChangeAspect="1"/>
          </p:cNvGrpSpPr>
          <p:nvPr/>
        </p:nvGrpSpPr>
        <p:grpSpPr>
          <a:xfrm>
            <a:off x="1150553" y="5571211"/>
            <a:ext cx="85725" cy="85725"/>
            <a:chOff x="0" y="0"/>
            <a:chExt cx="85725" cy="85725"/>
          </a:xfrm>
        </p:grpSpPr>
        <p:sp>
          <p:nvSpPr>
            <p:cNvPr id="17" name="Freeform 17"/>
            <p:cNvSpPr/>
            <p:nvPr/>
          </p:nvSpPr>
          <p:spPr>
            <a:xfrm>
              <a:off x="0" y="0"/>
              <a:ext cx="85725" cy="85852"/>
            </a:xfrm>
            <a:custGeom>
              <a:avLst/>
              <a:gdLst/>
              <a:ahLst/>
              <a:cxnLst/>
              <a:rect l="l" t="t" r="r" b="b"/>
              <a:pathLst>
                <a:path w="85725" h="85852">
                  <a:moveTo>
                    <a:pt x="85725" y="42926"/>
                  </a:moveTo>
                  <a:lnTo>
                    <a:pt x="84582" y="54102"/>
                  </a:lnTo>
                  <a:cubicBezTo>
                    <a:pt x="80264" y="64643"/>
                    <a:pt x="77089" y="69215"/>
                    <a:pt x="73152" y="73279"/>
                  </a:cubicBezTo>
                  <a:lnTo>
                    <a:pt x="64516" y="80391"/>
                  </a:lnTo>
                  <a:cubicBezTo>
                    <a:pt x="53975" y="84709"/>
                    <a:pt x="48514" y="85852"/>
                    <a:pt x="42799" y="85852"/>
                  </a:cubicBezTo>
                  <a:lnTo>
                    <a:pt x="31750" y="84582"/>
                  </a:lnTo>
                  <a:cubicBezTo>
                    <a:pt x="21209" y="80264"/>
                    <a:pt x="16637" y="77089"/>
                    <a:pt x="12573" y="73152"/>
                  </a:cubicBezTo>
                  <a:lnTo>
                    <a:pt x="5461" y="64516"/>
                  </a:lnTo>
                  <a:cubicBezTo>
                    <a:pt x="1143" y="53975"/>
                    <a:pt x="0" y="48514"/>
                    <a:pt x="0" y="42926"/>
                  </a:cubicBezTo>
                  <a:lnTo>
                    <a:pt x="1143" y="31750"/>
                  </a:lnTo>
                  <a:cubicBezTo>
                    <a:pt x="5461" y="21209"/>
                    <a:pt x="8509" y="16510"/>
                    <a:pt x="12573" y="12573"/>
                  </a:cubicBezTo>
                  <a:lnTo>
                    <a:pt x="21209" y="5461"/>
                  </a:lnTo>
                  <a:cubicBezTo>
                    <a:pt x="31750" y="1143"/>
                    <a:pt x="37211" y="0"/>
                    <a:pt x="42799" y="0"/>
                  </a:cubicBezTo>
                  <a:lnTo>
                    <a:pt x="53975" y="1143"/>
                  </a:lnTo>
                  <a:cubicBezTo>
                    <a:pt x="64516" y="5461"/>
                    <a:pt x="69088" y="8636"/>
                    <a:pt x="73152" y="12573"/>
                  </a:cubicBezTo>
                  <a:lnTo>
                    <a:pt x="80264" y="21209"/>
                  </a:lnTo>
                  <a:cubicBezTo>
                    <a:pt x="84582" y="31750"/>
                    <a:pt x="85725" y="37211"/>
                    <a:pt x="85725" y="42926"/>
                  </a:cubicBezTo>
                  <a:close/>
                </a:path>
              </a:pathLst>
            </a:custGeom>
            <a:solidFill>
              <a:srgbClr val="474342"/>
            </a:solidFill>
          </p:spPr>
          <p:txBody>
            <a:bodyPr/>
            <a:lstStyle/>
            <a:p>
              <a:endParaRPr lang="en-US"/>
            </a:p>
          </p:txBody>
        </p:sp>
      </p:grpSp>
      <p:sp>
        <p:nvSpPr>
          <p:cNvPr id="18" name="Freeform 18"/>
          <p:cNvSpPr/>
          <p:nvPr/>
        </p:nvSpPr>
        <p:spPr>
          <a:xfrm>
            <a:off x="8597036" y="10"/>
            <a:ext cx="1152525" cy="7315190"/>
          </a:xfrm>
          <a:custGeom>
            <a:avLst/>
            <a:gdLst/>
            <a:ahLst/>
            <a:cxnLst/>
            <a:rect l="l" t="t" r="r" b="b"/>
            <a:pathLst>
              <a:path w="1152525" h="7315190">
                <a:moveTo>
                  <a:pt x="0" y="0"/>
                </a:moveTo>
                <a:lnTo>
                  <a:pt x="1152525" y="0"/>
                </a:lnTo>
                <a:lnTo>
                  <a:pt x="1152525" y="7315190"/>
                </a:lnTo>
                <a:lnTo>
                  <a:pt x="0" y="7315190"/>
                </a:lnTo>
                <a:lnTo>
                  <a:pt x="0" y="0"/>
                </a:lnTo>
                <a:close/>
              </a:path>
            </a:pathLst>
          </a:custGeom>
          <a:blipFill>
            <a:blip r:embed="rId5"/>
            <a:stretch>
              <a:fillRect l="-295352" r="-426135"/>
            </a:stretch>
          </a:blipFill>
        </p:spPr>
        <p:txBody>
          <a:bodyPr/>
          <a:lstStyle/>
          <a:p>
            <a:endParaRPr lang="en-US"/>
          </a:p>
        </p:txBody>
      </p:sp>
      <p:sp>
        <p:nvSpPr>
          <p:cNvPr id="19" name="Freeform 19"/>
          <p:cNvSpPr/>
          <p:nvPr/>
        </p:nvSpPr>
        <p:spPr>
          <a:xfrm>
            <a:off x="664112" y="6636039"/>
            <a:ext cx="1411462" cy="397707"/>
          </a:xfrm>
          <a:custGeom>
            <a:avLst/>
            <a:gdLst/>
            <a:ahLst/>
            <a:cxnLst/>
            <a:rect l="l" t="t" r="r" b="b"/>
            <a:pathLst>
              <a:path w="1411462" h="397707">
                <a:moveTo>
                  <a:pt x="0" y="0"/>
                </a:moveTo>
                <a:lnTo>
                  <a:pt x="1411462" y="0"/>
                </a:lnTo>
                <a:lnTo>
                  <a:pt x="1411462" y="397707"/>
                </a:lnTo>
                <a:lnTo>
                  <a:pt x="0" y="3977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TextBox 20"/>
          <p:cNvSpPr txBox="1"/>
          <p:nvPr/>
        </p:nvSpPr>
        <p:spPr>
          <a:xfrm>
            <a:off x="1386440" y="1696536"/>
            <a:ext cx="6694446" cy="3993429"/>
          </a:xfrm>
          <a:prstGeom prst="rect">
            <a:avLst/>
          </a:prstGeom>
        </p:spPr>
        <p:txBody>
          <a:bodyPr lIns="0" tIns="0" rIns="0" bIns="0" rtlCol="0" anchor="t">
            <a:spAutoFit/>
          </a:bodyPr>
          <a:lstStyle/>
          <a:p>
            <a:pPr algn="l">
              <a:lnSpc>
                <a:spcPts val="3224"/>
              </a:lnSpc>
            </a:pPr>
            <a:r>
              <a:rPr lang="en-US" sz="2328" spc="11" dirty="0">
                <a:solidFill>
                  <a:srgbClr val="474342"/>
                </a:solidFill>
                <a:latin typeface="IBM Plex Sans Condensed"/>
              </a:rPr>
              <a:t>Filing</a:t>
            </a:r>
            <a:r>
              <a:rPr lang="en-US" sz="2328" spc="11" dirty="0">
                <a:solidFill>
                  <a:srgbClr val="474342"/>
                </a:solidFill>
                <a:latin typeface="IBM Plex Sans Condensed"/>
                <a:hlinkClick r:id="rId8" tooltip="https://www.uscis.gov/i-765"/>
              </a:rPr>
              <a:t> Form I-765</a:t>
            </a:r>
            <a:r>
              <a:rPr lang="en-US" sz="2328" spc="11" dirty="0">
                <a:solidFill>
                  <a:srgbClr val="474342"/>
                </a:solidFill>
                <a:latin typeface="IBM Plex Sans Condensed"/>
              </a:rPr>
              <a:t> online– Application for Employment Authorization</a:t>
            </a:r>
          </a:p>
          <a:p>
            <a:pPr algn="l">
              <a:lnSpc>
                <a:spcPts val="3224"/>
              </a:lnSpc>
            </a:pPr>
            <a:r>
              <a:rPr lang="en-US" sz="2328" spc="11" dirty="0">
                <a:solidFill>
                  <a:srgbClr val="474342"/>
                </a:solidFill>
                <a:latin typeface="IBM Plex Sans Condensed"/>
              </a:rPr>
              <a:t>U.S. passport-style photo</a:t>
            </a:r>
          </a:p>
          <a:p>
            <a:pPr algn="l">
              <a:lnSpc>
                <a:spcPts val="3224"/>
              </a:lnSpc>
            </a:pPr>
            <a:r>
              <a:rPr lang="en-US" sz="2328" spc="11" dirty="0">
                <a:solidFill>
                  <a:srgbClr val="474342"/>
                </a:solidFill>
                <a:latin typeface="IBM Plex Sans Condensed"/>
              </a:rPr>
              <a:t>Copy of Most Recent I-94 and Arrival/Departure Record Copy of passport ID page (must be valid for at least 6 months)</a:t>
            </a:r>
          </a:p>
          <a:p>
            <a:pPr algn="l">
              <a:lnSpc>
                <a:spcPts val="3224"/>
              </a:lnSpc>
            </a:pPr>
            <a:r>
              <a:rPr lang="en-US" sz="2328" spc="11" dirty="0">
                <a:solidFill>
                  <a:srgbClr val="474342"/>
                </a:solidFill>
                <a:latin typeface="IBM Plex Sans Condensed"/>
              </a:rPr>
              <a:t>Copy of F-1 visa in passport </a:t>
            </a:r>
          </a:p>
          <a:p>
            <a:pPr algn="l">
              <a:lnSpc>
                <a:spcPts val="3224"/>
              </a:lnSpc>
            </a:pPr>
            <a:r>
              <a:rPr lang="en-US" sz="2328" spc="11" dirty="0">
                <a:solidFill>
                  <a:srgbClr val="474342"/>
                </a:solidFill>
                <a:latin typeface="IBM Plex Sans Condensed"/>
              </a:rPr>
              <a:t>Copies of all previous I-20’s, esp. those for CPT authorizations</a:t>
            </a:r>
          </a:p>
          <a:p>
            <a:pPr algn="l">
              <a:lnSpc>
                <a:spcPts val="3224"/>
              </a:lnSpc>
            </a:pPr>
            <a:r>
              <a:rPr lang="en-US" sz="2328" spc="11" dirty="0">
                <a:solidFill>
                  <a:srgbClr val="474342"/>
                </a:solidFill>
                <a:latin typeface="IBM Plex Sans Condensed"/>
              </a:rPr>
              <a:t>Payment of $470 (subject to change)</a:t>
            </a:r>
          </a:p>
        </p:txBody>
      </p:sp>
      <p:sp>
        <p:nvSpPr>
          <p:cNvPr id="21" name="TextBox 21"/>
          <p:cNvSpPr txBox="1"/>
          <p:nvPr/>
        </p:nvSpPr>
        <p:spPr>
          <a:xfrm>
            <a:off x="719757" y="862022"/>
            <a:ext cx="7712040" cy="755015"/>
          </a:xfrm>
          <a:prstGeom prst="rect">
            <a:avLst/>
          </a:prstGeom>
        </p:spPr>
        <p:txBody>
          <a:bodyPr lIns="0" tIns="0" rIns="0" bIns="0" rtlCol="0" anchor="t">
            <a:spAutoFit/>
          </a:bodyPr>
          <a:lstStyle/>
          <a:p>
            <a:pPr algn="l">
              <a:lnSpc>
                <a:spcPts val="6160"/>
              </a:lnSpc>
            </a:pPr>
            <a:r>
              <a:rPr lang="en-US" sz="4400" spc="22" dirty="0">
                <a:solidFill>
                  <a:srgbClr val="7A2426"/>
                </a:solidFill>
                <a:latin typeface="Open Sans Condensed"/>
              </a:rPr>
              <a:t>Required materials for OPT application</a:t>
            </a:r>
          </a:p>
        </p:txBody>
      </p:sp>
      <p:pic>
        <p:nvPicPr>
          <p:cNvPr id="24" name="Audio 23">
            <a:hlinkClick r:id="" action="ppaction://media"/>
            <a:extLst>
              <a:ext uri="{FF2B5EF4-FFF2-40B4-BE49-F238E27FC236}">
                <a16:creationId xmlns:a16="http://schemas.microsoft.com/office/drawing/2014/main" id="{7862E041-FA44-1B01-A56E-64A69DD165D9}"/>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75147" t="-175147" r="-175147" b="-175147"/>
          <a:stretch>
            <a:fillRect/>
          </a:stretch>
        </p:blipFill>
        <p:spPr>
          <a:xfrm>
            <a:off x="7471258" y="5032858"/>
            <a:ext cx="2194560" cy="219456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70472"/>
    </mc:Choice>
    <mc:Fallback xmlns="">
      <p:transition spd="slow" advTm="70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932460">
            <a:off x="373504" y="793871"/>
            <a:ext cx="1019175" cy="571500"/>
            <a:chOff x="0" y="0"/>
            <a:chExt cx="1358900" cy="762000"/>
          </a:xfrm>
        </p:grpSpPr>
        <p:sp>
          <p:nvSpPr>
            <p:cNvPr id="3" name="Freeform 3"/>
            <p:cNvSpPr/>
            <p:nvPr/>
          </p:nvSpPr>
          <p:spPr>
            <a:xfrm>
              <a:off x="0" y="0"/>
              <a:ext cx="1358900" cy="762000"/>
            </a:xfrm>
            <a:custGeom>
              <a:avLst/>
              <a:gdLst/>
              <a:ahLst/>
              <a:cxnLst/>
              <a:rect l="l" t="t" r="r" b="b"/>
              <a:pathLst>
                <a:path w="1358900" h="762000">
                  <a:moveTo>
                    <a:pt x="1358900" y="0"/>
                  </a:moveTo>
                  <a:lnTo>
                    <a:pt x="0" y="0"/>
                  </a:lnTo>
                  <a:lnTo>
                    <a:pt x="0" y="762000"/>
                  </a:lnTo>
                  <a:lnTo>
                    <a:pt x="1358900" y="762000"/>
                  </a:lnTo>
                  <a:lnTo>
                    <a:pt x="1358900" y="403479"/>
                  </a:lnTo>
                  <a:lnTo>
                    <a:pt x="1358900" y="0"/>
                  </a:lnTo>
                  <a:close/>
                </a:path>
              </a:pathLst>
            </a:custGeom>
            <a:blipFill>
              <a:blip r:embed="rId4"/>
              <a:stretch>
                <a:fillRect/>
              </a:stretch>
            </a:blipFill>
          </p:spPr>
          <p:txBody>
            <a:bodyPr/>
            <a:lstStyle/>
            <a:p>
              <a:endParaRPr lang="en-US"/>
            </a:p>
          </p:txBody>
        </p:sp>
      </p:grpSp>
      <p:grpSp>
        <p:nvGrpSpPr>
          <p:cNvPr id="4" name="Group 4"/>
          <p:cNvGrpSpPr>
            <a:grpSpLocks noChangeAspect="1"/>
          </p:cNvGrpSpPr>
          <p:nvPr/>
        </p:nvGrpSpPr>
        <p:grpSpPr>
          <a:xfrm>
            <a:off x="1150553" y="1885036"/>
            <a:ext cx="85725" cy="85725"/>
            <a:chOff x="0" y="0"/>
            <a:chExt cx="85725" cy="85725"/>
          </a:xfrm>
        </p:grpSpPr>
        <p:sp>
          <p:nvSpPr>
            <p:cNvPr id="5" name="Freeform 5"/>
            <p:cNvSpPr/>
            <p:nvPr/>
          </p:nvSpPr>
          <p:spPr>
            <a:xfrm>
              <a:off x="0" y="0"/>
              <a:ext cx="85725" cy="85852"/>
            </a:xfrm>
            <a:custGeom>
              <a:avLst/>
              <a:gdLst/>
              <a:ahLst/>
              <a:cxnLst/>
              <a:rect l="l" t="t" r="r" b="b"/>
              <a:pathLst>
                <a:path w="85725" h="85852">
                  <a:moveTo>
                    <a:pt x="85725" y="42926"/>
                  </a:moveTo>
                  <a:lnTo>
                    <a:pt x="84582" y="54102"/>
                  </a:lnTo>
                  <a:cubicBezTo>
                    <a:pt x="80264" y="64643"/>
                    <a:pt x="77089" y="69215"/>
                    <a:pt x="73152" y="73279"/>
                  </a:cubicBezTo>
                  <a:lnTo>
                    <a:pt x="64516" y="80391"/>
                  </a:lnTo>
                  <a:cubicBezTo>
                    <a:pt x="53975" y="84709"/>
                    <a:pt x="48514" y="85852"/>
                    <a:pt x="42799" y="85852"/>
                  </a:cubicBezTo>
                  <a:lnTo>
                    <a:pt x="31750" y="84582"/>
                  </a:lnTo>
                  <a:cubicBezTo>
                    <a:pt x="21209" y="80264"/>
                    <a:pt x="16637" y="77089"/>
                    <a:pt x="12573" y="73152"/>
                  </a:cubicBezTo>
                  <a:lnTo>
                    <a:pt x="5461" y="64516"/>
                  </a:lnTo>
                  <a:cubicBezTo>
                    <a:pt x="1143" y="53975"/>
                    <a:pt x="0" y="48514"/>
                    <a:pt x="0" y="42926"/>
                  </a:cubicBezTo>
                  <a:lnTo>
                    <a:pt x="1143" y="31750"/>
                  </a:lnTo>
                  <a:cubicBezTo>
                    <a:pt x="5461" y="21209"/>
                    <a:pt x="8509" y="16510"/>
                    <a:pt x="12573" y="12573"/>
                  </a:cubicBezTo>
                  <a:lnTo>
                    <a:pt x="21209" y="5461"/>
                  </a:lnTo>
                  <a:cubicBezTo>
                    <a:pt x="31750" y="1143"/>
                    <a:pt x="37211" y="0"/>
                    <a:pt x="42799" y="0"/>
                  </a:cubicBezTo>
                  <a:lnTo>
                    <a:pt x="53975" y="1143"/>
                  </a:lnTo>
                  <a:cubicBezTo>
                    <a:pt x="64516" y="5461"/>
                    <a:pt x="69088" y="8636"/>
                    <a:pt x="73152" y="12573"/>
                  </a:cubicBezTo>
                  <a:lnTo>
                    <a:pt x="80264" y="21209"/>
                  </a:lnTo>
                  <a:cubicBezTo>
                    <a:pt x="84582" y="31750"/>
                    <a:pt x="85725" y="37211"/>
                    <a:pt x="85725" y="42926"/>
                  </a:cubicBezTo>
                  <a:close/>
                </a:path>
              </a:pathLst>
            </a:custGeom>
            <a:solidFill>
              <a:srgbClr val="474342"/>
            </a:solidFill>
          </p:spPr>
          <p:txBody>
            <a:bodyPr/>
            <a:lstStyle/>
            <a:p>
              <a:endParaRPr lang="en-US"/>
            </a:p>
          </p:txBody>
        </p:sp>
      </p:grpSp>
      <p:grpSp>
        <p:nvGrpSpPr>
          <p:cNvPr id="6" name="Group 6"/>
          <p:cNvGrpSpPr>
            <a:grpSpLocks noChangeAspect="1"/>
          </p:cNvGrpSpPr>
          <p:nvPr/>
        </p:nvGrpSpPr>
        <p:grpSpPr>
          <a:xfrm>
            <a:off x="1150553" y="2704186"/>
            <a:ext cx="85725" cy="85725"/>
            <a:chOff x="0" y="0"/>
            <a:chExt cx="85725" cy="85725"/>
          </a:xfrm>
        </p:grpSpPr>
        <p:sp>
          <p:nvSpPr>
            <p:cNvPr id="7" name="Freeform 7"/>
            <p:cNvSpPr/>
            <p:nvPr/>
          </p:nvSpPr>
          <p:spPr>
            <a:xfrm>
              <a:off x="0" y="0"/>
              <a:ext cx="85725" cy="85852"/>
            </a:xfrm>
            <a:custGeom>
              <a:avLst/>
              <a:gdLst/>
              <a:ahLst/>
              <a:cxnLst/>
              <a:rect l="l" t="t" r="r" b="b"/>
              <a:pathLst>
                <a:path w="85725" h="85852">
                  <a:moveTo>
                    <a:pt x="85725" y="42926"/>
                  </a:moveTo>
                  <a:lnTo>
                    <a:pt x="84582" y="54102"/>
                  </a:lnTo>
                  <a:cubicBezTo>
                    <a:pt x="80264" y="64643"/>
                    <a:pt x="77089" y="69215"/>
                    <a:pt x="73152" y="73279"/>
                  </a:cubicBezTo>
                  <a:lnTo>
                    <a:pt x="64516" y="80391"/>
                  </a:lnTo>
                  <a:cubicBezTo>
                    <a:pt x="53975" y="84709"/>
                    <a:pt x="48514" y="85852"/>
                    <a:pt x="42799" y="85852"/>
                  </a:cubicBezTo>
                  <a:lnTo>
                    <a:pt x="31750" y="84582"/>
                  </a:lnTo>
                  <a:cubicBezTo>
                    <a:pt x="21209" y="80264"/>
                    <a:pt x="16637" y="77089"/>
                    <a:pt x="12573" y="73152"/>
                  </a:cubicBezTo>
                  <a:lnTo>
                    <a:pt x="5461" y="64516"/>
                  </a:lnTo>
                  <a:cubicBezTo>
                    <a:pt x="1143" y="53975"/>
                    <a:pt x="0" y="48514"/>
                    <a:pt x="0" y="42926"/>
                  </a:cubicBezTo>
                  <a:lnTo>
                    <a:pt x="1143" y="31750"/>
                  </a:lnTo>
                  <a:cubicBezTo>
                    <a:pt x="5461" y="21209"/>
                    <a:pt x="8509" y="16510"/>
                    <a:pt x="12573" y="12573"/>
                  </a:cubicBezTo>
                  <a:lnTo>
                    <a:pt x="21209" y="5461"/>
                  </a:lnTo>
                  <a:cubicBezTo>
                    <a:pt x="31750" y="1143"/>
                    <a:pt x="37211" y="0"/>
                    <a:pt x="42799" y="0"/>
                  </a:cubicBezTo>
                  <a:lnTo>
                    <a:pt x="53975" y="1143"/>
                  </a:lnTo>
                  <a:cubicBezTo>
                    <a:pt x="64516" y="5461"/>
                    <a:pt x="69088" y="8636"/>
                    <a:pt x="73152" y="12573"/>
                  </a:cubicBezTo>
                  <a:lnTo>
                    <a:pt x="80264" y="21209"/>
                  </a:lnTo>
                  <a:cubicBezTo>
                    <a:pt x="84582" y="31750"/>
                    <a:pt x="85725" y="37211"/>
                    <a:pt x="85725" y="42926"/>
                  </a:cubicBezTo>
                  <a:close/>
                </a:path>
              </a:pathLst>
            </a:custGeom>
            <a:solidFill>
              <a:srgbClr val="474342"/>
            </a:solidFill>
          </p:spPr>
          <p:txBody>
            <a:bodyPr/>
            <a:lstStyle/>
            <a:p>
              <a:endParaRPr lang="en-US"/>
            </a:p>
          </p:txBody>
        </p:sp>
      </p:grpSp>
      <p:grpSp>
        <p:nvGrpSpPr>
          <p:cNvPr id="8" name="Group 8"/>
          <p:cNvGrpSpPr>
            <a:grpSpLocks noChangeAspect="1"/>
          </p:cNvGrpSpPr>
          <p:nvPr/>
        </p:nvGrpSpPr>
        <p:grpSpPr>
          <a:xfrm>
            <a:off x="1150553" y="3932911"/>
            <a:ext cx="85725" cy="85725"/>
            <a:chOff x="0" y="0"/>
            <a:chExt cx="85725" cy="85725"/>
          </a:xfrm>
        </p:grpSpPr>
        <p:sp>
          <p:nvSpPr>
            <p:cNvPr id="9" name="Freeform 9"/>
            <p:cNvSpPr/>
            <p:nvPr/>
          </p:nvSpPr>
          <p:spPr>
            <a:xfrm>
              <a:off x="0" y="0"/>
              <a:ext cx="85725" cy="85852"/>
            </a:xfrm>
            <a:custGeom>
              <a:avLst/>
              <a:gdLst/>
              <a:ahLst/>
              <a:cxnLst/>
              <a:rect l="l" t="t" r="r" b="b"/>
              <a:pathLst>
                <a:path w="85725" h="85852">
                  <a:moveTo>
                    <a:pt x="85725" y="42926"/>
                  </a:moveTo>
                  <a:lnTo>
                    <a:pt x="84582" y="54102"/>
                  </a:lnTo>
                  <a:cubicBezTo>
                    <a:pt x="80264" y="64643"/>
                    <a:pt x="77089" y="69215"/>
                    <a:pt x="73152" y="73279"/>
                  </a:cubicBezTo>
                  <a:lnTo>
                    <a:pt x="64516" y="80391"/>
                  </a:lnTo>
                  <a:cubicBezTo>
                    <a:pt x="53975" y="84709"/>
                    <a:pt x="48514" y="85852"/>
                    <a:pt x="42799" y="85852"/>
                  </a:cubicBezTo>
                  <a:lnTo>
                    <a:pt x="31750" y="84582"/>
                  </a:lnTo>
                  <a:cubicBezTo>
                    <a:pt x="21209" y="80264"/>
                    <a:pt x="16637" y="77089"/>
                    <a:pt x="12573" y="73152"/>
                  </a:cubicBezTo>
                  <a:lnTo>
                    <a:pt x="5461" y="64516"/>
                  </a:lnTo>
                  <a:cubicBezTo>
                    <a:pt x="1143" y="53975"/>
                    <a:pt x="0" y="48514"/>
                    <a:pt x="0" y="42926"/>
                  </a:cubicBezTo>
                  <a:lnTo>
                    <a:pt x="1143" y="31750"/>
                  </a:lnTo>
                  <a:cubicBezTo>
                    <a:pt x="5461" y="21209"/>
                    <a:pt x="8509" y="16510"/>
                    <a:pt x="12573" y="12573"/>
                  </a:cubicBezTo>
                  <a:lnTo>
                    <a:pt x="21209" y="5461"/>
                  </a:lnTo>
                  <a:cubicBezTo>
                    <a:pt x="31750" y="1143"/>
                    <a:pt x="37211" y="0"/>
                    <a:pt x="42799" y="0"/>
                  </a:cubicBezTo>
                  <a:lnTo>
                    <a:pt x="53975" y="1143"/>
                  </a:lnTo>
                  <a:cubicBezTo>
                    <a:pt x="64516" y="5461"/>
                    <a:pt x="69088" y="8636"/>
                    <a:pt x="73152" y="12573"/>
                  </a:cubicBezTo>
                  <a:lnTo>
                    <a:pt x="80264" y="21209"/>
                  </a:lnTo>
                  <a:cubicBezTo>
                    <a:pt x="84582" y="31750"/>
                    <a:pt x="85725" y="37211"/>
                    <a:pt x="85725" y="42926"/>
                  </a:cubicBezTo>
                  <a:close/>
                </a:path>
              </a:pathLst>
            </a:custGeom>
            <a:solidFill>
              <a:srgbClr val="474342"/>
            </a:solidFill>
          </p:spPr>
          <p:txBody>
            <a:bodyPr/>
            <a:lstStyle/>
            <a:p>
              <a:endParaRPr lang="en-US"/>
            </a:p>
          </p:txBody>
        </p:sp>
      </p:grpSp>
      <p:grpSp>
        <p:nvGrpSpPr>
          <p:cNvPr id="10" name="Group 10"/>
          <p:cNvGrpSpPr>
            <a:grpSpLocks noChangeAspect="1"/>
          </p:cNvGrpSpPr>
          <p:nvPr/>
        </p:nvGrpSpPr>
        <p:grpSpPr>
          <a:xfrm>
            <a:off x="1150553" y="5980786"/>
            <a:ext cx="85725" cy="85725"/>
            <a:chOff x="0" y="0"/>
            <a:chExt cx="85725" cy="85725"/>
          </a:xfrm>
        </p:grpSpPr>
        <p:sp>
          <p:nvSpPr>
            <p:cNvPr id="11" name="Freeform 11"/>
            <p:cNvSpPr/>
            <p:nvPr/>
          </p:nvSpPr>
          <p:spPr>
            <a:xfrm>
              <a:off x="0" y="0"/>
              <a:ext cx="85725" cy="85725"/>
            </a:xfrm>
            <a:custGeom>
              <a:avLst/>
              <a:gdLst/>
              <a:ahLst/>
              <a:cxnLst/>
              <a:rect l="l" t="t" r="r" b="b"/>
              <a:pathLst>
                <a:path w="85725" h="85725">
                  <a:moveTo>
                    <a:pt x="85725" y="42799"/>
                  </a:moveTo>
                  <a:lnTo>
                    <a:pt x="84582" y="53975"/>
                  </a:lnTo>
                  <a:cubicBezTo>
                    <a:pt x="80264" y="64516"/>
                    <a:pt x="77089" y="69088"/>
                    <a:pt x="73152" y="73152"/>
                  </a:cubicBezTo>
                  <a:lnTo>
                    <a:pt x="64516" y="80264"/>
                  </a:lnTo>
                  <a:cubicBezTo>
                    <a:pt x="53975" y="84582"/>
                    <a:pt x="48514" y="85725"/>
                    <a:pt x="42799" y="85725"/>
                  </a:cubicBezTo>
                  <a:lnTo>
                    <a:pt x="31750" y="84582"/>
                  </a:lnTo>
                  <a:cubicBezTo>
                    <a:pt x="21209" y="80264"/>
                    <a:pt x="16637" y="77089"/>
                    <a:pt x="12573" y="73152"/>
                  </a:cubicBezTo>
                  <a:lnTo>
                    <a:pt x="5461" y="64516"/>
                  </a:lnTo>
                  <a:cubicBezTo>
                    <a:pt x="1143" y="53975"/>
                    <a:pt x="0" y="48514"/>
                    <a:pt x="0" y="42799"/>
                  </a:cubicBezTo>
                  <a:lnTo>
                    <a:pt x="1143" y="31750"/>
                  </a:lnTo>
                  <a:cubicBezTo>
                    <a:pt x="5461" y="21209"/>
                    <a:pt x="8509" y="16510"/>
                    <a:pt x="12573" y="12573"/>
                  </a:cubicBezTo>
                  <a:lnTo>
                    <a:pt x="21209" y="5461"/>
                  </a:lnTo>
                  <a:cubicBezTo>
                    <a:pt x="31750" y="1143"/>
                    <a:pt x="37211" y="0"/>
                    <a:pt x="42799" y="0"/>
                  </a:cubicBezTo>
                  <a:lnTo>
                    <a:pt x="53975" y="1143"/>
                  </a:lnTo>
                  <a:cubicBezTo>
                    <a:pt x="64516" y="5461"/>
                    <a:pt x="69088" y="8636"/>
                    <a:pt x="73152" y="12573"/>
                  </a:cubicBezTo>
                  <a:lnTo>
                    <a:pt x="80264" y="21209"/>
                  </a:lnTo>
                  <a:cubicBezTo>
                    <a:pt x="84582" y="31750"/>
                    <a:pt x="85725" y="37211"/>
                    <a:pt x="85725" y="42926"/>
                  </a:cubicBezTo>
                  <a:close/>
                </a:path>
              </a:pathLst>
            </a:custGeom>
            <a:solidFill>
              <a:srgbClr val="474342"/>
            </a:solidFill>
          </p:spPr>
          <p:txBody>
            <a:bodyPr/>
            <a:lstStyle/>
            <a:p>
              <a:endParaRPr lang="en-US"/>
            </a:p>
          </p:txBody>
        </p:sp>
      </p:grpSp>
      <p:grpSp>
        <p:nvGrpSpPr>
          <p:cNvPr id="12" name="Group 12"/>
          <p:cNvGrpSpPr>
            <a:grpSpLocks noChangeAspect="1"/>
          </p:cNvGrpSpPr>
          <p:nvPr/>
        </p:nvGrpSpPr>
        <p:grpSpPr>
          <a:xfrm>
            <a:off x="1650616" y="4747298"/>
            <a:ext cx="95250" cy="95250"/>
            <a:chOff x="0" y="0"/>
            <a:chExt cx="95250" cy="95250"/>
          </a:xfrm>
        </p:grpSpPr>
        <p:sp>
          <p:nvSpPr>
            <p:cNvPr id="13" name="Freeform 13"/>
            <p:cNvSpPr/>
            <p:nvPr/>
          </p:nvSpPr>
          <p:spPr>
            <a:xfrm>
              <a:off x="0" y="0"/>
              <a:ext cx="95504" cy="95377"/>
            </a:xfrm>
            <a:custGeom>
              <a:avLst/>
              <a:gdLst/>
              <a:ahLst/>
              <a:cxnLst/>
              <a:rect l="l" t="t" r="r" b="b"/>
              <a:pathLst>
                <a:path w="95504" h="95377">
                  <a:moveTo>
                    <a:pt x="95250" y="47625"/>
                  </a:moveTo>
                  <a:lnTo>
                    <a:pt x="93980" y="60071"/>
                  </a:lnTo>
                  <a:lnTo>
                    <a:pt x="87122" y="64135"/>
                  </a:lnTo>
                  <a:lnTo>
                    <a:pt x="91567" y="65913"/>
                  </a:lnTo>
                  <a:lnTo>
                    <a:pt x="85725" y="76962"/>
                  </a:lnTo>
                  <a:lnTo>
                    <a:pt x="81280" y="81407"/>
                  </a:lnTo>
                  <a:lnTo>
                    <a:pt x="71628" y="89281"/>
                  </a:lnTo>
                  <a:lnTo>
                    <a:pt x="64008" y="87249"/>
                  </a:lnTo>
                  <a:lnTo>
                    <a:pt x="65786" y="91694"/>
                  </a:lnTo>
                  <a:lnTo>
                    <a:pt x="53848" y="95377"/>
                  </a:lnTo>
                  <a:lnTo>
                    <a:pt x="47498" y="95377"/>
                  </a:lnTo>
                  <a:lnTo>
                    <a:pt x="35052" y="94107"/>
                  </a:lnTo>
                  <a:lnTo>
                    <a:pt x="30988" y="87249"/>
                  </a:lnTo>
                  <a:lnTo>
                    <a:pt x="29210" y="91694"/>
                  </a:lnTo>
                  <a:lnTo>
                    <a:pt x="18161" y="85852"/>
                  </a:lnTo>
                  <a:lnTo>
                    <a:pt x="13970" y="81280"/>
                  </a:lnTo>
                  <a:lnTo>
                    <a:pt x="6096" y="71628"/>
                  </a:lnTo>
                  <a:lnTo>
                    <a:pt x="8128" y="64008"/>
                  </a:lnTo>
                  <a:lnTo>
                    <a:pt x="3683" y="65786"/>
                  </a:lnTo>
                  <a:lnTo>
                    <a:pt x="0" y="53975"/>
                  </a:lnTo>
                  <a:lnTo>
                    <a:pt x="4826" y="47625"/>
                  </a:lnTo>
                  <a:lnTo>
                    <a:pt x="0" y="47625"/>
                  </a:lnTo>
                  <a:lnTo>
                    <a:pt x="1270" y="35179"/>
                  </a:lnTo>
                  <a:lnTo>
                    <a:pt x="8128" y="31115"/>
                  </a:lnTo>
                  <a:lnTo>
                    <a:pt x="3683" y="29337"/>
                  </a:lnTo>
                  <a:lnTo>
                    <a:pt x="9525" y="18288"/>
                  </a:lnTo>
                  <a:lnTo>
                    <a:pt x="17399" y="17145"/>
                  </a:lnTo>
                  <a:lnTo>
                    <a:pt x="13970" y="13970"/>
                  </a:lnTo>
                  <a:lnTo>
                    <a:pt x="23622" y="6096"/>
                  </a:lnTo>
                  <a:lnTo>
                    <a:pt x="29337" y="3683"/>
                  </a:lnTo>
                  <a:lnTo>
                    <a:pt x="41275" y="0"/>
                  </a:lnTo>
                  <a:lnTo>
                    <a:pt x="47625" y="4826"/>
                  </a:lnTo>
                  <a:lnTo>
                    <a:pt x="47625" y="0"/>
                  </a:lnTo>
                  <a:lnTo>
                    <a:pt x="60071" y="1270"/>
                  </a:lnTo>
                  <a:lnTo>
                    <a:pt x="65913" y="3683"/>
                  </a:lnTo>
                  <a:lnTo>
                    <a:pt x="76962" y="9525"/>
                  </a:lnTo>
                  <a:lnTo>
                    <a:pt x="78105" y="17399"/>
                  </a:lnTo>
                  <a:lnTo>
                    <a:pt x="81534" y="13970"/>
                  </a:lnTo>
                  <a:lnTo>
                    <a:pt x="89408" y="23622"/>
                  </a:lnTo>
                  <a:lnTo>
                    <a:pt x="87376" y="31242"/>
                  </a:lnTo>
                  <a:lnTo>
                    <a:pt x="91821" y="29464"/>
                  </a:lnTo>
                  <a:lnTo>
                    <a:pt x="95504" y="41402"/>
                  </a:lnTo>
                  <a:lnTo>
                    <a:pt x="90678" y="47752"/>
                  </a:lnTo>
                  <a:lnTo>
                    <a:pt x="95250" y="47752"/>
                  </a:lnTo>
                  <a:moveTo>
                    <a:pt x="85725" y="47752"/>
                  </a:moveTo>
                  <a:lnTo>
                    <a:pt x="84709" y="37846"/>
                  </a:lnTo>
                  <a:lnTo>
                    <a:pt x="82804" y="33147"/>
                  </a:lnTo>
                  <a:lnTo>
                    <a:pt x="78105" y="24384"/>
                  </a:lnTo>
                  <a:lnTo>
                    <a:pt x="74549" y="20828"/>
                  </a:lnTo>
                  <a:lnTo>
                    <a:pt x="66802" y="14478"/>
                  </a:lnTo>
                  <a:lnTo>
                    <a:pt x="64008" y="8128"/>
                  </a:lnTo>
                  <a:lnTo>
                    <a:pt x="62230" y="12446"/>
                  </a:lnTo>
                  <a:lnTo>
                    <a:pt x="52705" y="9525"/>
                  </a:lnTo>
                  <a:lnTo>
                    <a:pt x="47625" y="9525"/>
                  </a:lnTo>
                  <a:lnTo>
                    <a:pt x="37719" y="10541"/>
                  </a:lnTo>
                  <a:lnTo>
                    <a:pt x="31242" y="8001"/>
                  </a:lnTo>
                  <a:lnTo>
                    <a:pt x="33020" y="12446"/>
                  </a:lnTo>
                  <a:lnTo>
                    <a:pt x="24257" y="17145"/>
                  </a:lnTo>
                  <a:lnTo>
                    <a:pt x="20701" y="20701"/>
                  </a:lnTo>
                  <a:lnTo>
                    <a:pt x="14351" y="28448"/>
                  </a:lnTo>
                  <a:lnTo>
                    <a:pt x="12446" y="33147"/>
                  </a:lnTo>
                  <a:lnTo>
                    <a:pt x="9525" y="42672"/>
                  </a:lnTo>
                  <a:lnTo>
                    <a:pt x="9525" y="47752"/>
                  </a:lnTo>
                  <a:lnTo>
                    <a:pt x="10541" y="57658"/>
                  </a:lnTo>
                  <a:lnTo>
                    <a:pt x="12446" y="62357"/>
                  </a:lnTo>
                  <a:lnTo>
                    <a:pt x="17145" y="71120"/>
                  </a:lnTo>
                  <a:lnTo>
                    <a:pt x="17399" y="78105"/>
                  </a:lnTo>
                  <a:lnTo>
                    <a:pt x="20828" y="74676"/>
                  </a:lnTo>
                  <a:lnTo>
                    <a:pt x="28575" y="81026"/>
                  </a:lnTo>
                  <a:lnTo>
                    <a:pt x="33274" y="82931"/>
                  </a:lnTo>
                  <a:lnTo>
                    <a:pt x="42799" y="85852"/>
                  </a:lnTo>
                  <a:lnTo>
                    <a:pt x="47879" y="90678"/>
                  </a:lnTo>
                  <a:lnTo>
                    <a:pt x="47879" y="85979"/>
                  </a:lnTo>
                  <a:lnTo>
                    <a:pt x="57785" y="84963"/>
                  </a:lnTo>
                  <a:lnTo>
                    <a:pt x="62484" y="83058"/>
                  </a:lnTo>
                  <a:lnTo>
                    <a:pt x="71247" y="78359"/>
                  </a:lnTo>
                  <a:lnTo>
                    <a:pt x="78232" y="78105"/>
                  </a:lnTo>
                  <a:lnTo>
                    <a:pt x="74803" y="74676"/>
                  </a:lnTo>
                  <a:lnTo>
                    <a:pt x="81153" y="66929"/>
                  </a:lnTo>
                  <a:lnTo>
                    <a:pt x="83058" y="62230"/>
                  </a:lnTo>
                  <a:lnTo>
                    <a:pt x="85979" y="52705"/>
                  </a:lnTo>
                  <a:close/>
                </a:path>
              </a:pathLst>
            </a:custGeom>
            <a:solidFill>
              <a:srgbClr val="474342"/>
            </a:solidFill>
          </p:spPr>
          <p:txBody>
            <a:bodyPr/>
            <a:lstStyle/>
            <a:p>
              <a:endParaRPr lang="en-US"/>
            </a:p>
          </p:txBody>
        </p:sp>
      </p:grpSp>
      <p:grpSp>
        <p:nvGrpSpPr>
          <p:cNvPr id="14" name="Group 14"/>
          <p:cNvGrpSpPr>
            <a:grpSpLocks noChangeAspect="1"/>
          </p:cNvGrpSpPr>
          <p:nvPr/>
        </p:nvGrpSpPr>
        <p:grpSpPr>
          <a:xfrm>
            <a:off x="1650616" y="5156873"/>
            <a:ext cx="95250" cy="95250"/>
            <a:chOff x="0" y="0"/>
            <a:chExt cx="95250" cy="95250"/>
          </a:xfrm>
        </p:grpSpPr>
        <p:sp>
          <p:nvSpPr>
            <p:cNvPr id="15" name="Freeform 15"/>
            <p:cNvSpPr/>
            <p:nvPr/>
          </p:nvSpPr>
          <p:spPr>
            <a:xfrm>
              <a:off x="0" y="0"/>
              <a:ext cx="95504" cy="95377"/>
            </a:xfrm>
            <a:custGeom>
              <a:avLst/>
              <a:gdLst/>
              <a:ahLst/>
              <a:cxnLst/>
              <a:rect l="l" t="t" r="r" b="b"/>
              <a:pathLst>
                <a:path w="95504" h="95377">
                  <a:moveTo>
                    <a:pt x="95250" y="47625"/>
                  </a:moveTo>
                  <a:lnTo>
                    <a:pt x="93980" y="60071"/>
                  </a:lnTo>
                  <a:lnTo>
                    <a:pt x="87122" y="64135"/>
                  </a:lnTo>
                  <a:lnTo>
                    <a:pt x="91567" y="65913"/>
                  </a:lnTo>
                  <a:lnTo>
                    <a:pt x="85725" y="76962"/>
                  </a:lnTo>
                  <a:lnTo>
                    <a:pt x="81280" y="81407"/>
                  </a:lnTo>
                  <a:lnTo>
                    <a:pt x="71628" y="89281"/>
                  </a:lnTo>
                  <a:lnTo>
                    <a:pt x="64008" y="87249"/>
                  </a:lnTo>
                  <a:lnTo>
                    <a:pt x="65786" y="91694"/>
                  </a:lnTo>
                  <a:lnTo>
                    <a:pt x="53848" y="95377"/>
                  </a:lnTo>
                  <a:lnTo>
                    <a:pt x="47498" y="95377"/>
                  </a:lnTo>
                  <a:lnTo>
                    <a:pt x="35052" y="94107"/>
                  </a:lnTo>
                  <a:lnTo>
                    <a:pt x="30988" y="87249"/>
                  </a:lnTo>
                  <a:lnTo>
                    <a:pt x="29210" y="91694"/>
                  </a:lnTo>
                  <a:lnTo>
                    <a:pt x="18161" y="85852"/>
                  </a:lnTo>
                  <a:lnTo>
                    <a:pt x="17018" y="77978"/>
                  </a:lnTo>
                  <a:lnTo>
                    <a:pt x="13589" y="81407"/>
                  </a:lnTo>
                  <a:lnTo>
                    <a:pt x="5715" y="71755"/>
                  </a:lnTo>
                  <a:lnTo>
                    <a:pt x="3302" y="65913"/>
                  </a:lnTo>
                  <a:lnTo>
                    <a:pt x="0" y="53975"/>
                  </a:lnTo>
                  <a:lnTo>
                    <a:pt x="4826" y="47625"/>
                  </a:lnTo>
                  <a:lnTo>
                    <a:pt x="0" y="47625"/>
                  </a:lnTo>
                  <a:lnTo>
                    <a:pt x="1270" y="35179"/>
                  </a:lnTo>
                  <a:lnTo>
                    <a:pt x="8128" y="31115"/>
                  </a:lnTo>
                  <a:lnTo>
                    <a:pt x="3683" y="29337"/>
                  </a:lnTo>
                  <a:lnTo>
                    <a:pt x="9525" y="18288"/>
                  </a:lnTo>
                  <a:lnTo>
                    <a:pt x="17399" y="17145"/>
                  </a:lnTo>
                  <a:lnTo>
                    <a:pt x="13970" y="13970"/>
                  </a:lnTo>
                  <a:lnTo>
                    <a:pt x="23622" y="6096"/>
                  </a:lnTo>
                  <a:lnTo>
                    <a:pt x="29337" y="3683"/>
                  </a:lnTo>
                  <a:lnTo>
                    <a:pt x="41275" y="0"/>
                  </a:lnTo>
                  <a:lnTo>
                    <a:pt x="47625" y="4826"/>
                  </a:lnTo>
                  <a:lnTo>
                    <a:pt x="47625" y="0"/>
                  </a:lnTo>
                  <a:lnTo>
                    <a:pt x="60071" y="1270"/>
                  </a:lnTo>
                  <a:lnTo>
                    <a:pt x="65913" y="3683"/>
                  </a:lnTo>
                  <a:lnTo>
                    <a:pt x="76962" y="9525"/>
                  </a:lnTo>
                  <a:lnTo>
                    <a:pt x="78105" y="17399"/>
                  </a:lnTo>
                  <a:lnTo>
                    <a:pt x="81534" y="13970"/>
                  </a:lnTo>
                  <a:lnTo>
                    <a:pt x="89408" y="23622"/>
                  </a:lnTo>
                  <a:lnTo>
                    <a:pt x="87376" y="31242"/>
                  </a:lnTo>
                  <a:lnTo>
                    <a:pt x="91821" y="29464"/>
                  </a:lnTo>
                  <a:lnTo>
                    <a:pt x="95504" y="41402"/>
                  </a:lnTo>
                  <a:lnTo>
                    <a:pt x="90678" y="47752"/>
                  </a:lnTo>
                  <a:lnTo>
                    <a:pt x="95250" y="47752"/>
                  </a:lnTo>
                  <a:moveTo>
                    <a:pt x="85725" y="47752"/>
                  </a:moveTo>
                  <a:lnTo>
                    <a:pt x="84709" y="37846"/>
                  </a:lnTo>
                  <a:lnTo>
                    <a:pt x="82804" y="33147"/>
                  </a:lnTo>
                  <a:lnTo>
                    <a:pt x="78105" y="24384"/>
                  </a:lnTo>
                  <a:lnTo>
                    <a:pt x="74549" y="20828"/>
                  </a:lnTo>
                  <a:lnTo>
                    <a:pt x="66802" y="14478"/>
                  </a:lnTo>
                  <a:lnTo>
                    <a:pt x="64008" y="8128"/>
                  </a:lnTo>
                  <a:lnTo>
                    <a:pt x="62230" y="12446"/>
                  </a:lnTo>
                  <a:lnTo>
                    <a:pt x="52705" y="9525"/>
                  </a:lnTo>
                  <a:lnTo>
                    <a:pt x="47625" y="9525"/>
                  </a:lnTo>
                  <a:lnTo>
                    <a:pt x="37719" y="10541"/>
                  </a:lnTo>
                  <a:lnTo>
                    <a:pt x="31242" y="8001"/>
                  </a:lnTo>
                  <a:lnTo>
                    <a:pt x="33020" y="12446"/>
                  </a:lnTo>
                  <a:lnTo>
                    <a:pt x="24257" y="17145"/>
                  </a:lnTo>
                  <a:lnTo>
                    <a:pt x="20701" y="20701"/>
                  </a:lnTo>
                  <a:lnTo>
                    <a:pt x="14351" y="28448"/>
                  </a:lnTo>
                  <a:lnTo>
                    <a:pt x="12446" y="33147"/>
                  </a:lnTo>
                  <a:lnTo>
                    <a:pt x="9525" y="42672"/>
                  </a:lnTo>
                  <a:lnTo>
                    <a:pt x="9525" y="47752"/>
                  </a:lnTo>
                  <a:lnTo>
                    <a:pt x="10541" y="57658"/>
                  </a:lnTo>
                  <a:lnTo>
                    <a:pt x="8128" y="64135"/>
                  </a:lnTo>
                  <a:lnTo>
                    <a:pt x="12573" y="62357"/>
                  </a:lnTo>
                  <a:lnTo>
                    <a:pt x="17272" y="71120"/>
                  </a:lnTo>
                  <a:lnTo>
                    <a:pt x="20828" y="74676"/>
                  </a:lnTo>
                  <a:lnTo>
                    <a:pt x="28575" y="81026"/>
                  </a:lnTo>
                  <a:lnTo>
                    <a:pt x="33274" y="82931"/>
                  </a:lnTo>
                  <a:lnTo>
                    <a:pt x="42799" y="85852"/>
                  </a:lnTo>
                  <a:lnTo>
                    <a:pt x="47879" y="90678"/>
                  </a:lnTo>
                  <a:lnTo>
                    <a:pt x="47879" y="85979"/>
                  </a:lnTo>
                  <a:lnTo>
                    <a:pt x="57785" y="84963"/>
                  </a:lnTo>
                  <a:lnTo>
                    <a:pt x="62484" y="83058"/>
                  </a:lnTo>
                  <a:lnTo>
                    <a:pt x="71247" y="78359"/>
                  </a:lnTo>
                  <a:lnTo>
                    <a:pt x="78232" y="78105"/>
                  </a:lnTo>
                  <a:lnTo>
                    <a:pt x="74803" y="74676"/>
                  </a:lnTo>
                  <a:lnTo>
                    <a:pt x="81153" y="66929"/>
                  </a:lnTo>
                  <a:lnTo>
                    <a:pt x="83058" y="62230"/>
                  </a:lnTo>
                  <a:lnTo>
                    <a:pt x="85979" y="52705"/>
                  </a:lnTo>
                  <a:close/>
                </a:path>
              </a:pathLst>
            </a:custGeom>
            <a:solidFill>
              <a:srgbClr val="474342"/>
            </a:solidFill>
          </p:spPr>
          <p:txBody>
            <a:bodyPr/>
            <a:lstStyle/>
            <a:p>
              <a:endParaRPr lang="en-US"/>
            </a:p>
          </p:txBody>
        </p:sp>
      </p:grpSp>
      <p:sp>
        <p:nvSpPr>
          <p:cNvPr id="16" name="Freeform 16"/>
          <p:cNvSpPr/>
          <p:nvPr/>
        </p:nvSpPr>
        <p:spPr>
          <a:xfrm>
            <a:off x="8597036" y="10"/>
            <a:ext cx="1152525" cy="7315190"/>
          </a:xfrm>
          <a:custGeom>
            <a:avLst/>
            <a:gdLst/>
            <a:ahLst/>
            <a:cxnLst/>
            <a:rect l="l" t="t" r="r" b="b"/>
            <a:pathLst>
              <a:path w="1152525" h="7315190">
                <a:moveTo>
                  <a:pt x="0" y="0"/>
                </a:moveTo>
                <a:lnTo>
                  <a:pt x="1152525" y="0"/>
                </a:lnTo>
                <a:lnTo>
                  <a:pt x="1152525" y="7315190"/>
                </a:lnTo>
                <a:lnTo>
                  <a:pt x="0" y="7315190"/>
                </a:lnTo>
                <a:lnTo>
                  <a:pt x="0" y="0"/>
                </a:lnTo>
                <a:close/>
              </a:path>
            </a:pathLst>
          </a:custGeom>
          <a:blipFill>
            <a:blip r:embed="rId5"/>
            <a:stretch>
              <a:fillRect l="-295352" r="-426135"/>
            </a:stretch>
          </a:blipFill>
        </p:spPr>
        <p:txBody>
          <a:bodyPr/>
          <a:lstStyle/>
          <a:p>
            <a:endParaRPr lang="en-US"/>
          </a:p>
        </p:txBody>
      </p:sp>
      <p:sp>
        <p:nvSpPr>
          <p:cNvPr id="17" name="Freeform 17"/>
          <p:cNvSpPr/>
          <p:nvPr/>
        </p:nvSpPr>
        <p:spPr>
          <a:xfrm>
            <a:off x="664112" y="6636039"/>
            <a:ext cx="1411462" cy="397707"/>
          </a:xfrm>
          <a:custGeom>
            <a:avLst/>
            <a:gdLst/>
            <a:ahLst/>
            <a:cxnLst/>
            <a:rect l="l" t="t" r="r" b="b"/>
            <a:pathLst>
              <a:path w="1411462" h="397707">
                <a:moveTo>
                  <a:pt x="0" y="0"/>
                </a:moveTo>
                <a:lnTo>
                  <a:pt x="1411462" y="0"/>
                </a:lnTo>
                <a:lnTo>
                  <a:pt x="1411462" y="397707"/>
                </a:lnTo>
                <a:lnTo>
                  <a:pt x="0" y="3977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TextBox 18"/>
          <p:cNvSpPr txBox="1"/>
          <p:nvPr/>
        </p:nvSpPr>
        <p:spPr>
          <a:xfrm>
            <a:off x="1386440" y="1696536"/>
            <a:ext cx="7121462" cy="4900346"/>
          </a:xfrm>
          <a:prstGeom prst="rect">
            <a:avLst/>
          </a:prstGeom>
        </p:spPr>
        <p:txBody>
          <a:bodyPr lIns="0" tIns="0" rIns="0" bIns="0" rtlCol="0" anchor="t">
            <a:spAutoFit/>
          </a:bodyPr>
          <a:lstStyle/>
          <a:p>
            <a:pPr algn="l">
              <a:lnSpc>
                <a:spcPts val="3224"/>
              </a:lnSpc>
            </a:pPr>
            <a:r>
              <a:rPr lang="en-US" sz="2328" spc="11" dirty="0">
                <a:solidFill>
                  <a:srgbClr val="474342"/>
                </a:solidFill>
                <a:latin typeface="IBM Plex Sans Condensed"/>
              </a:rPr>
              <a:t>Your OPT start date must be within your 60-day grace period after the program completion date. </a:t>
            </a:r>
          </a:p>
          <a:p>
            <a:pPr algn="l">
              <a:lnSpc>
                <a:spcPts val="3224"/>
              </a:lnSpc>
            </a:pPr>
            <a:r>
              <a:rPr lang="en-US" sz="2328" spc="11" dirty="0">
                <a:solidFill>
                  <a:srgbClr val="474342"/>
                </a:solidFill>
                <a:latin typeface="IBM Plex Sans Condensed"/>
              </a:rPr>
              <a:t>It is the date that your 12 months of work authorization begins (i.e. a July 2, 2024 start date would have a July 1, 2025 end date.) </a:t>
            </a:r>
          </a:p>
          <a:p>
            <a:pPr algn="l">
              <a:lnSpc>
                <a:spcPts val="3224"/>
              </a:lnSpc>
            </a:pPr>
            <a:r>
              <a:rPr lang="en-US" sz="2328" spc="11" dirty="0">
                <a:solidFill>
                  <a:srgbClr val="474342"/>
                </a:solidFill>
                <a:latin typeface="IBM Plex Sans Condensed"/>
              </a:rPr>
              <a:t>Estimate when you would like to be available to work and choose that start date.</a:t>
            </a:r>
          </a:p>
          <a:p>
            <a:pPr algn="r">
              <a:lnSpc>
                <a:spcPts val="3224"/>
              </a:lnSpc>
            </a:pPr>
            <a:r>
              <a:rPr lang="en-US" sz="2328" spc="11" dirty="0">
                <a:solidFill>
                  <a:srgbClr val="474342"/>
                </a:solidFill>
                <a:latin typeface="IBM Plex Sans Condensed"/>
              </a:rPr>
              <a:t>The OPT application can take a few months to process</a:t>
            </a:r>
          </a:p>
          <a:p>
            <a:pPr algn="ctr">
              <a:lnSpc>
                <a:spcPts val="3224"/>
              </a:lnSpc>
            </a:pPr>
            <a:r>
              <a:rPr lang="en-US" sz="2328" spc="11" dirty="0">
                <a:solidFill>
                  <a:srgbClr val="474342"/>
                </a:solidFill>
                <a:latin typeface="IBM Plex Sans Condensed"/>
              </a:rPr>
              <a:t>A typical hiring process will also take a few months</a:t>
            </a:r>
          </a:p>
          <a:p>
            <a:pPr algn="l">
              <a:lnSpc>
                <a:spcPts val="3224"/>
              </a:lnSpc>
            </a:pPr>
            <a:r>
              <a:rPr lang="en-US" sz="2328" spc="11" dirty="0">
                <a:solidFill>
                  <a:srgbClr val="474342"/>
                </a:solidFill>
                <a:latin typeface="IBM Plex Sans Condensed"/>
              </a:rPr>
              <a:t>and start dates for work can be negotiable</a:t>
            </a:r>
          </a:p>
          <a:p>
            <a:pPr algn="l">
              <a:lnSpc>
                <a:spcPts val="3224"/>
              </a:lnSpc>
            </a:pPr>
            <a:r>
              <a:rPr lang="en-US" sz="2328" spc="11" dirty="0">
                <a:solidFill>
                  <a:srgbClr val="474342"/>
                </a:solidFill>
                <a:latin typeface="IBM Plex Sans Condensed"/>
              </a:rPr>
              <a:t>This date is needed to issue your I-20. Most students choose one on a Monday in the middle of the grace period. </a:t>
            </a:r>
          </a:p>
        </p:txBody>
      </p:sp>
      <p:sp>
        <p:nvSpPr>
          <p:cNvPr id="19" name="TextBox 19"/>
          <p:cNvSpPr txBox="1"/>
          <p:nvPr/>
        </p:nvSpPr>
        <p:spPr>
          <a:xfrm>
            <a:off x="719756" y="862022"/>
            <a:ext cx="7509843" cy="803361"/>
          </a:xfrm>
          <a:prstGeom prst="rect">
            <a:avLst/>
          </a:prstGeom>
        </p:spPr>
        <p:txBody>
          <a:bodyPr wrap="square" lIns="0" tIns="0" rIns="0" bIns="0" rtlCol="0" anchor="t">
            <a:spAutoFit/>
          </a:bodyPr>
          <a:lstStyle/>
          <a:p>
            <a:pPr algn="l">
              <a:lnSpc>
                <a:spcPts val="6719"/>
              </a:lnSpc>
            </a:pPr>
            <a:r>
              <a:rPr lang="en-US" sz="4800" spc="24" dirty="0">
                <a:solidFill>
                  <a:srgbClr val="7A2426"/>
                </a:solidFill>
                <a:latin typeface="Open Sans Condensed"/>
              </a:rPr>
              <a:t>How to choose your OPT start date</a:t>
            </a:r>
          </a:p>
        </p:txBody>
      </p:sp>
      <p:pic>
        <p:nvPicPr>
          <p:cNvPr id="22" name="Audio 21">
            <a:hlinkClick r:id="" action="ppaction://media"/>
            <a:extLst>
              <a:ext uri="{FF2B5EF4-FFF2-40B4-BE49-F238E27FC236}">
                <a16:creationId xmlns:a16="http://schemas.microsoft.com/office/drawing/2014/main" id="{7F69BE66-2D89-DD83-3351-8DB3AE33C74D}"/>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75147" t="-175147" r="-175147" b="-175147"/>
          <a:stretch>
            <a:fillRect/>
          </a:stretch>
        </p:blipFill>
        <p:spPr>
          <a:xfrm>
            <a:off x="7471258" y="5032858"/>
            <a:ext cx="2194560" cy="219456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71070"/>
    </mc:Choice>
    <mc:Fallback xmlns="">
      <p:transition spd="slow" advTm="71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932460">
            <a:off x="373504" y="793871"/>
            <a:ext cx="1019175" cy="571500"/>
            <a:chOff x="0" y="0"/>
            <a:chExt cx="1358900" cy="762000"/>
          </a:xfrm>
        </p:grpSpPr>
        <p:sp>
          <p:nvSpPr>
            <p:cNvPr id="3" name="Freeform 3"/>
            <p:cNvSpPr/>
            <p:nvPr/>
          </p:nvSpPr>
          <p:spPr>
            <a:xfrm>
              <a:off x="0" y="0"/>
              <a:ext cx="1358900" cy="762000"/>
            </a:xfrm>
            <a:custGeom>
              <a:avLst/>
              <a:gdLst/>
              <a:ahLst/>
              <a:cxnLst/>
              <a:rect l="l" t="t" r="r" b="b"/>
              <a:pathLst>
                <a:path w="1358900" h="762000">
                  <a:moveTo>
                    <a:pt x="1358900" y="0"/>
                  </a:moveTo>
                  <a:lnTo>
                    <a:pt x="0" y="0"/>
                  </a:lnTo>
                  <a:lnTo>
                    <a:pt x="0" y="762000"/>
                  </a:lnTo>
                  <a:lnTo>
                    <a:pt x="1358900" y="762000"/>
                  </a:lnTo>
                  <a:lnTo>
                    <a:pt x="1358900" y="403479"/>
                  </a:lnTo>
                  <a:lnTo>
                    <a:pt x="1358900" y="0"/>
                  </a:lnTo>
                  <a:close/>
                </a:path>
              </a:pathLst>
            </a:custGeom>
            <a:blipFill>
              <a:blip r:embed="rId4"/>
              <a:stretch>
                <a:fillRect/>
              </a:stretch>
            </a:blipFill>
          </p:spPr>
          <p:txBody>
            <a:bodyPr/>
            <a:lstStyle/>
            <a:p>
              <a:endParaRPr lang="en-US"/>
            </a:p>
          </p:txBody>
        </p:sp>
      </p:grpSp>
      <p:sp>
        <p:nvSpPr>
          <p:cNvPr id="4" name="Freeform 4"/>
          <p:cNvSpPr/>
          <p:nvPr/>
        </p:nvSpPr>
        <p:spPr>
          <a:xfrm>
            <a:off x="8597036" y="10"/>
            <a:ext cx="1152525" cy="7315190"/>
          </a:xfrm>
          <a:custGeom>
            <a:avLst/>
            <a:gdLst/>
            <a:ahLst/>
            <a:cxnLst/>
            <a:rect l="l" t="t" r="r" b="b"/>
            <a:pathLst>
              <a:path w="1152525" h="7315190">
                <a:moveTo>
                  <a:pt x="0" y="0"/>
                </a:moveTo>
                <a:lnTo>
                  <a:pt x="1152525" y="0"/>
                </a:lnTo>
                <a:lnTo>
                  <a:pt x="1152525" y="7315190"/>
                </a:lnTo>
                <a:lnTo>
                  <a:pt x="0" y="7315190"/>
                </a:lnTo>
                <a:lnTo>
                  <a:pt x="0" y="0"/>
                </a:lnTo>
                <a:close/>
              </a:path>
            </a:pathLst>
          </a:custGeom>
          <a:blipFill>
            <a:blip r:embed="rId5"/>
            <a:stretch>
              <a:fillRect l="-295352" r="-426135"/>
            </a:stretch>
          </a:blipFill>
        </p:spPr>
        <p:txBody>
          <a:bodyPr/>
          <a:lstStyle/>
          <a:p>
            <a:endParaRPr lang="en-US"/>
          </a:p>
        </p:txBody>
      </p:sp>
      <p:sp>
        <p:nvSpPr>
          <p:cNvPr id="5" name="Freeform 5"/>
          <p:cNvSpPr/>
          <p:nvPr/>
        </p:nvSpPr>
        <p:spPr>
          <a:xfrm>
            <a:off x="664112" y="6636039"/>
            <a:ext cx="1411462" cy="397707"/>
          </a:xfrm>
          <a:custGeom>
            <a:avLst/>
            <a:gdLst/>
            <a:ahLst/>
            <a:cxnLst/>
            <a:rect l="l" t="t" r="r" b="b"/>
            <a:pathLst>
              <a:path w="1411462" h="397707">
                <a:moveTo>
                  <a:pt x="0" y="0"/>
                </a:moveTo>
                <a:lnTo>
                  <a:pt x="1411462" y="0"/>
                </a:lnTo>
                <a:lnTo>
                  <a:pt x="1411462" y="397707"/>
                </a:lnTo>
                <a:lnTo>
                  <a:pt x="0" y="3977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883091" y="2108741"/>
            <a:ext cx="6797324" cy="2793279"/>
          </a:xfrm>
          <a:prstGeom prst="rect">
            <a:avLst/>
          </a:prstGeom>
        </p:spPr>
        <p:txBody>
          <a:bodyPr lIns="0" tIns="0" rIns="0" bIns="0" rtlCol="0" anchor="t">
            <a:spAutoFit/>
          </a:bodyPr>
          <a:lstStyle/>
          <a:p>
            <a:pPr algn="l">
              <a:lnSpc>
                <a:spcPts val="3224"/>
              </a:lnSpc>
            </a:pPr>
            <a:r>
              <a:rPr lang="en-US" sz="2328" spc="11">
                <a:solidFill>
                  <a:srgbClr val="474342"/>
                </a:solidFill>
                <a:latin typeface="IBM Plex Sans Condensed"/>
              </a:rPr>
              <a:t>Once OISS issues your I-20, you have 30 days to file your Form I-765.</a:t>
            </a:r>
          </a:p>
          <a:p>
            <a:pPr algn="l">
              <a:lnSpc>
                <a:spcPts val="3224"/>
              </a:lnSpc>
            </a:pPr>
            <a:endParaRPr lang="en-US" sz="2328" spc="11">
              <a:solidFill>
                <a:srgbClr val="474342"/>
              </a:solidFill>
              <a:latin typeface="IBM Plex Sans Condensed"/>
            </a:endParaRPr>
          </a:p>
          <a:p>
            <a:pPr algn="l">
              <a:lnSpc>
                <a:spcPts val="3224"/>
              </a:lnSpc>
            </a:pPr>
            <a:r>
              <a:rPr lang="en-US" sz="2328" spc="11">
                <a:solidFill>
                  <a:srgbClr val="474342"/>
                </a:solidFill>
                <a:latin typeface="IBM Plex Sans Condensed"/>
              </a:rPr>
              <a:t>Filing can be done by mail or online. </a:t>
            </a:r>
            <a:r>
              <a:rPr lang="en-US" sz="2328" u="sng" spc="11">
                <a:solidFill>
                  <a:srgbClr val="474342"/>
                </a:solidFill>
                <a:latin typeface="IBM Plex Sans Condensed"/>
                <a:hlinkClick r:id="rId8" tooltip="https://www.uscis.gov/i-765-addresses"/>
              </a:rPr>
              <a:t>Visit USCIS for mailing options</a:t>
            </a:r>
            <a:r>
              <a:rPr lang="en-US" sz="2328" spc="11">
                <a:solidFill>
                  <a:srgbClr val="474342"/>
                </a:solidFill>
                <a:latin typeface="IBM Plex Sans Condensed"/>
              </a:rPr>
              <a:t>.</a:t>
            </a:r>
          </a:p>
          <a:p>
            <a:pPr algn="r">
              <a:lnSpc>
                <a:spcPts val="3224"/>
              </a:lnSpc>
            </a:pPr>
            <a:endParaRPr lang="en-US" sz="2328" spc="11">
              <a:solidFill>
                <a:srgbClr val="474342"/>
              </a:solidFill>
              <a:latin typeface="IBM Plex Sans Condensed"/>
            </a:endParaRPr>
          </a:p>
          <a:p>
            <a:pPr algn="l">
              <a:lnSpc>
                <a:spcPts val="3224"/>
              </a:lnSpc>
            </a:pPr>
            <a:endParaRPr lang="en-US" sz="2328" spc="11">
              <a:solidFill>
                <a:srgbClr val="474342"/>
              </a:solidFill>
              <a:latin typeface="IBM Plex Sans Condensed"/>
            </a:endParaRPr>
          </a:p>
        </p:txBody>
      </p:sp>
      <p:sp>
        <p:nvSpPr>
          <p:cNvPr id="7" name="TextBox 7"/>
          <p:cNvSpPr txBox="1"/>
          <p:nvPr/>
        </p:nvSpPr>
        <p:spPr>
          <a:xfrm>
            <a:off x="719757" y="862022"/>
            <a:ext cx="7159742" cy="811530"/>
          </a:xfrm>
          <a:prstGeom prst="rect">
            <a:avLst/>
          </a:prstGeom>
        </p:spPr>
        <p:txBody>
          <a:bodyPr lIns="0" tIns="0" rIns="0" bIns="0" rtlCol="0" anchor="t">
            <a:spAutoFit/>
          </a:bodyPr>
          <a:lstStyle/>
          <a:p>
            <a:pPr algn="l">
              <a:lnSpc>
                <a:spcPts val="6719"/>
              </a:lnSpc>
            </a:pPr>
            <a:r>
              <a:rPr lang="en-US" sz="4800" spc="24">
                <a:solidFill>
                  <a:srgbClr val="7A2426"/>
                </a:solidFill>
                <a:latin typeface="Open Sans Condensed"/>
              </a:rPr>
              <a:t>Submitting your application</a:t>
            </a:r>
          </a:p>
        </p:txBody>
      </p:sp>
      <p:pic>
        <p:nvPicPr>
          <p:cNvPr id="10" name="Audio 9">
            <a:hlinkClick r:id="" action="ppaction://media"/>
            <a:extLst>
              <a:ext uri="{FF2B5EF4-FFF2-40B4-BE49-F238E27FC236}">
                <a16:creationId xmlns:a16="http://schemas.microsoft.com/office/drawing/2014/main" id="{D87680CA-5311-E880-45E4-1963D07AFEFD}"/>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75147" t="-175147" r="-175147" b="-175147"/>
          <a:stretch>
            <a:fillRect/>
          </a:stretch>
        </p:blipFill>
        <p:spPr>
          <a:xfrm>
            <a:off x="7471258" y="5032858"/>
            <a:ext cx="2194560" cy="219456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4955"/>
    </mc:Choice>
    <mc:Fallback xmlns="">
      <p:transition spd="slow" advTm="24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932460">
            <a:off x="373504" y="793871"/>
            <a:ext cx="1019175" cy="571500"/>
            <a:chOff x="0" y="0"/>
            <a:chExt cx="1358900" cy="762000"/>
          </a:xfrm>
        </p:grpSpPr>
        <p:sp>
          <p:nvSpPr>
            <p:cNvPr id="3" name="Freeform 3"/>
            <p:cNvSpPr/>
            <p:nvPr/>
          </p:nvSpPr>
          <p:spPr>
            <a:xfrm>
              <a:off x="0" y="0"/>
              <a:ext cx="1358900" cy="762000"/>
            </a:xfrm>
            <a:custGeom>
              <a:avLst/>
              <a:gdLst/>
              <a:ahLst/>
              <a:cxnLst/>
              <a:rect l="l" t="t" r="r" b="b"/>
              <a:pathLst>
                <a:path w="1358900" h="762000">
                  <a:moveTo>
                    <a:pt x="1358900" y="0"/>
                  </a:moveTo>
                  <a:lnTo>
                    <a:pt x="80010" y="0"/>
                  </a:lnTo>
                  <a:lnTo>
                    <a:pt x="0" y="0"/>
                  </a:lnTo>
                  <a:lnTo>
                    <a:pt x="0" y="762000"/>
                  </a:lnTo>
                  <a:lnTo>
                    <a:pt x="1358900" y="762000"/>
                  </a:lnTo>
                  <a:lnTo>
                    <a:pt x="1358900" y="0"/>
                  </a:lnTo>
                  <a:close/>
                </a:path>
              </a:pathLst>
            </a:custGeom>
            <a:blipFill>
              <a:blip r:embed="rId4"/>
              <a:stretch>
                <a:fillRect/>
              </a:stretch>
            </a:blipFill>
          </p:spPr>
          <p:txBody>
            <a:bodyPr/>
            <a:lstStyle/>
            <a:p>
              <a:endParaRPr lang="en-US"/>
            </a:p>
          </p:txBody>
        </p:sp>
      </p:grpSp>
      <p:grpSp>
        <p:nvGrpSpPr>
          <p:cNvPr id="4" name="Group 4"/>
          <p:cNvGrpSpPr>
            <a:grpSpLocks noChangeAspect="1"/>
          </p:cNvGrpSpPr>
          <p:nvPr/>
        </p:nvGrpSpPr>
        <p:grpSpPr>
          <a:xfrm>
            <a:off x="1150553" y="1906372"/>
            <a:ext cx="85725" cy="85725"/>
            <a:chOff x="0" y="0"/>
            <a:chExt cx="85725" cy="85725"/>
          </a:xfrm>
        </p:grpSpPr>
        <p:sp>
          <p:nvSpPr>
            <p:cNvPr id="5" name="Freeform 5"/>
            <p:cNvSpPr/>
            <p:nvPr/>
          </p:nvSpPr>
          <p:spPr>
            <a:xfrm>
              <a:off x="0" y="0"/>
              <a:ext cx="85725" cy="85852"/>
            </a:xfrm>
            <a:custGeom>
              <a:avLst/>
              <a:gdLst/>
              <a:ahLst/>
              <a:cxnLst/>
              <a:rect l="l" t="t" r="r" b="b"/>
              <a:pathLst>
                <a:path w="85725" h="85852">
                  <a:moveTo>
                    <a:pt x="85725" y="42926"/>
                  </a:moveTo>
                  <a:lnTo>
                    <a:pt x="84582" y="54102"/>
                  </a:lnTo>
                  <a:cubicBezTo>
                    <a:pt x="80264" y="64643"/>
                    <a:pt x="77089" y="69215"/>
                    <a:pt x="73152" y="73279"/>
                  </a:cubicBezTo>
                  <a:lnTo>
                    <a:pt x="64516" y="80391"/>
                  </a:lnTo>
                  <a:cubicBezTo>
                    <a:pt x="53975" y="84709"/>
                    <a:pt x="48514" y="85852"/>
                    <a:pt x="42799" y="85852"/>
                  </a:cubicBezTo>
                  <a:lnTo>
                    <a:pt x="31750" y="84582"/>
                  </a:lnTo>
                  <a:cubicBezTo>
                    <a:pt x="21209" y="80264"/>
                    <a:pt x="16637" y="77089"/>
                    <a:pt x="12573" y="73152"/>
                  </a:cubicBezTo>
                  <a:lnTo>
                    <a:pt x="5461" y="64516"/>
                  </a:lnTo>
                  <a:cubicBezTo>
                    <a:pt x="1143" y="53975"/>
                    <a:pt x="0" y="48514"/>
                    <a:pt x="0" y="42926"/>
                  </a:cubicBezTo>
                  <a:lnTo>
                    <a:pt x="1143" y="31750"/>
                  </a:lnTo>
                  <a:cubicBezTo>
                    <a:pt x="5461" y="21209"/>
                    <a:pt x="8509" y="16510"/>
                    <a:pt x="12573" y="12573"/>
                  </a:cubicBezTo>
                  <a:lnTo>
                    <a:pt x="21209" y="5461"/>
                  </a:lnTo>
                  <a:cubicBezTo>
                    <a:pt x="31750" y="1143"/>
                    <a:pt x="37211" y="0"/>
                    <a:pt x="42799" y="0"/>
                  </a:cubicBezTo>
                  <a:lnTo>
                    <a:pt x="53975" y="1143"/>
                  </a:lnTo>
                  <a:cubicBezTo>
                    <a:pt x="64516" y="5461"/>
                    <a:pt x="69088" y="8636"/>
                    <a:pt x="73152" y="12573"/>
                  </a:cubicBezTo>
                  <a:lnTo>
                    <a:pt x="80264" y="21209"/>
                  </a:lnTo>
                  <a:cubicBezTo>
                    <a:pt x="84582" y="31750"/>
                    <a:pt x="85725" y="37211"/>
                    <a:pt x="85725" y="42926"/>
                  </a:cubicBezTo>
                  <a:close/>
                </a:path>
              </a:pathLst>
            </a:custGeom>
            <a:solidFill>
              <a:srgbClr val="474342"/>
            </a:solidFill>
          </p:spPr>
          <p:txBody>
            <a:bodyPr/>
            <a:lstStyle/>
            <a:p>
              <a:endParaRPr lang="en-US"/>
            </a:p>
          </p:txBody>
        </p:sp>
      </p:grpSp>
      <p:grpSp>
        <p:nvGrpSpPr>
          <p:cNvPr id="6" name="Group 6"/>
          <p:cNvGrpSpPr>
            <a:grpSpLocks noChangeAspect="1"/>
          </p:cNvGrpSpPr>
          <p:nvPr/>
        </p:nvGrpSpPr>
        <p:grpSpPr>
          <a:xfrm>
            <a:off x="1150553" y="2725522"/>
            <a:ext cx="85725" cy="85725"/>
            <a:chOff x="0" y="0"/>
            <a:chExt cx="85725" cy="85725"/>
          </a:xfrm>
        </p:grpSpPr>
        <p:sp>
          <p:nvSpPr>
            <p:cNvPr id="7" name="Freeform 7"/>
            <p:cNvSpPr/>
            <p:nvPr/>
          </p:nvSpPr>
          <p:spPr>
            <a:xfrm>
              <a:off x="0" y="0"/>
              <a:ext cx="85725" cy="85852"/>
            </a:xfrm>
            <a:custGeom>
              <a:avLst/>
              <a:gdLst/>
              <a:ahLst/>
              <a:cxnLst/>
              <a:rect l="l" t="t" r="r" b="b"/>
              <a:pathLst>
                <a:path w="85725" h="85852">
                  <a:moveTo>
                    <a:pt x="85725" y="42926"/>
                  </a:moveTo>
                  <a:lnTo>
                    <a:pt x="84582" y="54102"/>
                  </a:lnTo>
                  <a:cubicBezTo>
                    <a:pt x="80264" y="64643"/>
                    <a:pt x="77089" y="69215"/>
                    <a:pt x="73152" y="73279"/>
                  </a:cubicBezTo>
                  <a:lnTo>
                    <a:pt x="64516" y="80391"/>
                  </a:lnTo>
                  <a:cubicBezTo>
                    <a:pt x="53975" y="84709"/>
                    <a:pt x="48514" y="85852"/>
                    <a:pt x="42799" y="85852"/>
                  </a:cubicBezTo>
                  <a:lnTo>
                    <a:pt x="31750" y="84582"/>
                  </a:lnTo>
                  <a:cubicBezTo>
                    <a:pt x="21209" y="80264"/>
                    <a:pt x="16637" y="77089"/>
                    <a:pt x="12573" y="73152"/>
                  </a:cubicBezTo>
                  <a:lnTo>
                    <a:pt x="5461" y="64516"/>
                  </a:lnTo>
                  <a:cubicBezTo>
                    <a:pt x="1143" y="53975"/>
                    <a:pt x="0" y="48514"/>
                    <a:pt x="0" y="42926"/>
                  </a:cubicBezTo>
                  <a:lnTo>
                    <a:pt x="1143" y="31750"/>
                  </a:lnTo>
                  <a:cubicBezTo>
                    <a:pt x="5461" y="21209"/>
                    <a:pt x="8509" y="16510"/>
                    <a:pt x="12573" y="12573"/>
                  </a:cubicBezTo>
                  <a:lnTo>
                    <a:pt x="21209" y="5461"/>
                  </a:lnTo>
                  <a:cubicBezTo>
                    <a:pt x="31750" y="1143"/>
                    <a:pt x="37211" y="0"/>
                    <a:pt x="42799" y="0"/>
                  </a:cubicBezTo>
                  <a:lnTo>
                    <a:pt x="53975" y="1143"/>
                  </a:lnTo>
                  <a:cubicBezTo>
                    <a:pt x="64516" y="5461"/>
                    <a:pt x="69088" y="8636"/>
                    <a:pt x="73152" y="12573"/>
                  </a:cubicBezTo>
                  <a:lnTo>
                    <a:pt x="80264" y="21209"/>
                  </a:lnTo>
                  <a:cubicBezTo>
                    <a:pt x="84582" y="31750"/>
                    <a:pt x="85725" y="37211"/>
                    <a:pt x="85725" y="42926"/>
                  </a:cubicBezTo>
                  <a:close/>
                </a:path>
              </a:pathLst>
            </a:custGeom>
            <a:solidFill>
              <a:srgbClr val="474342"/>
            </a:solidFill>
          </p:spPr>
          <p:txBody>
            <a:bodyPr/>
            <a:lstStyle/>
            <a:p>
              <a:endParaRPr lang="en-US"/>
            </a:p>
          </p:txBody>
        </p:sp>
      </p:grpSp>
      <p:grpSp>
        <p:nvGrpSpPr>
          <p:cNvPr id="8" name="Group 8"/>
          <p:cNvGrpSpPr>
            <a:grpSpLocks noChangeAspect="1"/>
          </p:cNvGrpSpPr>
          <p:nvPr/>
        </p:nvGrpSpPr>
        <p:grpSpPr>
          <a:xfrm>
            <a:off x="1150553" y="3135097"/>
            <a:ext cx="85725" cy="85725"/>
            <a:chOff x="0" y="0"/>
            <a:chExt cx="85725" cy="85725"/>
          </a:xfrm>
        </p:grpSpPr>
        <p:sp>
          <p:nvSpPr>
            <p:cNvPr id="9" name="Freeform 9"/>
            <p:cNvSpPr/>
            <p:nvPr/>
          </p:nvSpPr>
          <p:spPr>
            <a:xfrm>
              <a:off x="0" y="0"/>
              <a:ext cx="85725" cy="85852"/>
            </a:xfrm>
            <a:custGeom>
              <a:avLst/>
              <a:gdLst/>
              <a:ahLst/>
              <a:cxnLst/>
              <a:rect l="l" t="t" r="r" b="b"/>
              <a:pathLst>
                <a:path w="85725" h="85852">
                  <a:moveTo>
                    <a:pt x="85725" y="42926"/>
                  </a:moveTo>
                  <a:lnTo>
                    <a:pt x="84582" y="54102"/>
                  </a:lnTo>
                  <a:cubicBezTo>
                    <a:pt x="80264" y="64643"/>
                    <a:pt x="77089" y="69215"/>
                    <a:pt x="73152" y="73279"/>
                  </a:cubicBezTo>
                  <a:lnTo>
                    <a:pt x="64516" y="80391"/>
                  </a:lnTo>
                  <a:cubicBezTo>
                    <a:pt x="53975" y="84709"/>
                    <a:pt x="48514" y="85852"/>
                    <a:pt x="42799" y="85852"/>
                  </a:cubicBezTo>
                  <a:lnTo>
                    <a:pt x="31750" y="84582"/>
                  </a:lnTo>
                  <a:cubicBezTo>
                    <a:pt x="21209" y="80264"/>
                    <a:pt x="16637" y="77089"/>
                    <a:pt x="12573" y="73152"/>
                  </a:cubicBezTo>
                  <a:lnTo>
                    <a:pt x="5461" y="64516"/>
                  </a:lnTo>
                  <a:cubicBezTo>
                    <a:pt x="1143" y="53975"/>
                    <a:pt x="0" y="48514"/>
                    <a:pt x="0" y="42926"/>
                  </a:cubicBezTo>
                  <a:lnTo>
                    <a:pt x="1143" y="31750"/>
                  </a:lnTo>
                  <a:cubicBezTo>
                    <a:pt x="5461" y="21209"/>
                    <a:pt x="8509" y="16510"/>
                    <a:pt x="12573" y="12573"/>
                  </a:cubicBezTo>
                  <a:lnTo>
                    <a:pt x="21209" y="5461"/>
                  </a:lnTo>
                  <a:cubicBezTo>
                    <a:pt x="31750" y="1143"/>
                    <a:pt x="37211" y="0"/>
                    <a:pt x="42799" y="0"/>
                  </a:cubicBezTo>
                  <a:lnTo>
                    <a:pt x="53975" y="1143"/>
                  </a:lnTo>
                  <a:cubicBezTo>
                    <a:pt x="64516" y="5461"/>
                    <a:pt x="69088" y="8636"/>
                    <a:pt x="73152" y="12573"/>
                  </a:cubicBezTo>
                  <a:lnTo>
                    <a:pt x="80264" y="21209"/>
                  </a:lnTo>
                  <a:cubicBezTo>
                    <a:pt x="84582" y="31750"/>
                    <a:pt x="85725" y="37211"/>
                    <a:pt x="85725" y="42926"/>
                  </a:cubicBezTo>
                  <a:close/>
                </a:path>
              </a:pathLst>
            </a:custGeom>
            <a:solidFill>
              <a:srgbClr val="474342"/>
            </a:solidFill>
          </p:spPr>
          <p:txBody>
            <a:bodyPr/>
            <a:lstStyle/>
            <a:p>
              <a:endParaRPr lang="en-US"/>
            </a:p>
          </p:txBody>
        </p:sp>
      </p:grpSp>
      <p:sp>
        <p:nvSpPr>
          <p:cNvPr id="10" name="Freeform 10"/>
          <p:cNvSpPr/>
          <p:nvPr/>
        </p:nvSpPr>
        <p:spPr>
          <a:xfrm>
            <a:off x="664112" y="6636029"/>
            <a:ext cx="1411462" cy="397707"/>
          </a:xfrm>
          <a:custGeom>
            <a:avLst/>
            <a:gdLst/>
            <a:ahLst/>
            <a:cxnLst/>
            <a:rect l="l" t="t" r="r" b="b"/>
            <a:pathLst>
              <a:path w="1411462" h="397707">
                <a:moveTo>
                  <a:pt x="0" y="0"/>
                </a:moveTo>
                <a:lnTo>
                  <a:pt x="1411462" y="0"/>
                </a:lnTo>
                <a:lnTo>
                  <a:pt x="1411462" y="397707"/>
                </a:lnTo>
                <a:lnTo>
                  <a:pt x="0" y="3977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8597036" y="0"/>
            <a:ext cx="1152525" cy="7315200"/>
          </a:xfrm>
          <a:custGeom>
            <a:avLst/>
            <a:gdLst/>
            <a:ahLst/>
            <a:cxnLst/>
            <a:rect l="l" t="t" r="r" b="b"/>
            <a:pathLst>
              <a:path w="1152525" h="7315200">
                <a:moveTo>
                  <a:pt x="0" y="0"/>
                </a:moveTo>
                <a:lnTo>
                  <a:pt x="1152525" y="0"/>
                </a:lnTo>
                <a:lnTo>
                  <a:pt x="1152525" y="7315200"/>
                </a:lnTo>
                <a:lnTo>
                  <a:pt x="0" y="7315200"/>
                </a:lnTo>
                <a:lnTo>
                  <a:pt x="0" y="0"/>
                </a:lnTo>
                <a:close/>
              </a:path>
            </a:pathLst>
          </a:custGeom>
          <a:blipFill>
            <a:blip r:embed="rId7"/>
            <a:stretch>
              <a:fillRect l="-295352" r="-426135"/>
            </a:stretch>
          </a:blipFill>
        </p:spPr>
        <p:txBody>
          <a:bodyPr/>
          <a:lstStyle/>
          <a:p>
            <a:endParaRPr lang="en-US"/>
          </a:p>
        </p:txBody>
      </p:sp>
      <p:sp>
        <p:nvSpPr>
          <p:cNvPr id="12" name="Freeform 12"/>
          <p:cNvSpPr/>
          <p:nvPr/>
        </p:nvSpPr>
        <p:spPr>
          <a:xfrm>
            <a:off x="2763831" y="3997109"/>
            <a:ext cx="5829300" cy="3314700"/>
          </a:xfrm>
          <a:custGeom>
            <a:avLst/>
            <a:gdLst/>
            <a:ahLst/>
            <a:cxnLst/>
            <a:rect l="l" t="t" r="r" b="b"/>
            <a:pathLst>
              <a:path w="5829300" h="3314700">
                <a:moveTo>
                  <a:pt x="0" y="0"/>
                </a:moveTo>
                <a:lnTo>
                  <a:pt x="5829300" y="0"/>
                </a:lnTo>
                <a:lnTo>
                  <a:pt x="5829300" y="3314700"/>
                </a:lnTo>
                <a:lnTo>
                  <a:pt x="0" y="3314700"/>
                </a:lnTo>
                <a:lnTo>
                  <a:pt x="0" y="0"/>
                </a:lnTo>
                <a:close/>
              </a:path>
            </a:pathLst>
          </a:custGeom>
          <a:blipFill>
            <a:blip r:embed="rId8"/>
            <a:stretch>
              <a:fillRect b="-6896"/>
            </a:stretch>
          </a:blipFill>
        </p:spPr>
        <p:txBody>
          <a:bodyPr/>
          <a:lstStyle/>
          <a:p>
            <a:endParaRPr lang="en-US"/>
          </a:p>
        </p:txBody>
      </p:sp>
      <p:sp>
        <p:nvSpPr>
          <p:cNvPr id="13" name="TextBox 13"/>
          <p:cNvSpPr txBox="1"/>
          <p:nvPr/>
        </p:nvSpPr>
        <p:spPr>
          <a:xfrm>
            <a:off x="1386440" y="1717872"/>
            <a:ext cx="6696513" cy="2442896"/>
          </a:xfrm>
          <a:prstGeom prst="rect">
            <a:avLst/>
          </a:prstGeom>
        </p:spPr>
        <p:txBody>
          <a:bodyPr lIns="0" tIns="0" rIns="0" bIns="0" rtlCol="0" anchor="t">
            <a:spAutoFit/>
          </a:bodyPr>
          <a:lstStyle/>
          <a:p>
            <a:pPr algn="just">
              <a:lnSpc>
                <a:spcPts val="3224"/>
              </a:lnSpc>
            </a:pPr>
            <a:r>
              <a:rPr lang="en-US" sz="2328" spc="16" dirty="0">
                <a:solidFill>
                  <a:srgbClr val="474342"/>
                </a:solidFill>
                <a:latin typeface="IBM Plex Sans Condensed"/>
              </a:rPr>
              <a:t>Required documents are the same for filing by mail and online</a:t>
            </a:r>
          </a:p>
          <a:p>
            <a:pPr algn="l">
              <a:lnSpc>
                <a:spcPts val="3224"/>
              </a:lnSpc>
            </a:pPr>
            <a:r>
              <a:rPr lang="en-US" sz="2328" spc="16" dirty="0">
                <a:solidFill>
                  <a:srgbClr val="474342"/>
                </a:solidFill>
                <a:latin typeface="IBM Plex Sans Condensed"/>
              </a:rPr>
              <a:t>Create PDFs or JPEGs for everything that you upload Visit: </a:t>
            </a:r>
            <a:r>
              <a:rPr lang="en-US" sz="2328" spc="16" dirty="0">
                <a:solidFill>
                  <a:srgbClr val="474342"/>
                </a:solidFill>
                <a:latin typeface="IBM Plex Sans Condensed"/>
                <a:hlinkClick r:id="rId9" tooltip="https://www.uscis.gov/i-765"/>
              </a:rPr>
              <a:t>https://www.uscis.gov/i-765</a:t>
            </a:r>
            <a:r>
              <a:rPr lang="en-US" sz="2328" spc="16" dirty="0">
                <a:solidFill>
                  <a:srgbClr val="474342"/>
                </a:solidFill>
                <a:latin typeface="IBM Plex Sans Condensed"/>
              </a:rPr>
              <a:t> </a:t>
            </a:r>
          </a:p>
        </p:txBody>
      </p:sp>
      <p:sp>
        <p:nvSpPr>
          <p:cNvPr id="14" name="TextBox 14"/>
          <p:cNvSpPr txBox="1"/>
          <p:nvPr/>
        </p:nvSpPr>
        <p:spPr>
          <a:xfrm>
            <a:off x="719757" y="862003"/>
            <a:ext cx="7363196" cy="811530"/>
          </a:xfrm>
          <a:prstGeom prst="rect">
            <a:avLst/>
          </a:prstGeom>
        </p:spPr>
        <p:txBody>
          <a:bodyPr lIns="0" tIns="0" rIns="0" bIns="0" rtlCol="0" anchor="t">
            <a:spAutoFit/>
          </a:bodyPr>
          <a:lstStyle/>
          <a:p>
            <a:pPr algn="l">
              <a:lnSpc>
                <a:spcPts val="6719"/>
              </a:lnSpc>
            </a:pPr>
            <a:r>
              <a:rPr lang="en-US" sz="4800" spc="24">
                <a:solidFill>
                  <a:srgbClr val="7A2426"/>
                </a:solidFill>
                <a:latin typeface="Open Sans Condensed"/>
              </a:rPr>
              <a:t>Submitting the Form I-765 online</a:t>
            </a:r>
          </a:p>
        </p:txBody>
      </p:sp>
      <p:pic>
        <p:nvPicPr>
          <p:cNvPr id="17" name="Audio 16">
            <a:hlinkClick r:id="" action="ppaction://media"/>
            <a:extLst>
              <a:ext uri="{FF2B5EF4-FFF2-40B4-BE49-F238E27FC236}">
                <a16:creationId xmlns:a16="http://schemas.microsoft.com/office/drawing/2014/main" id="{F0A72EEA-DE7E-7083-5D67-B5C6072F12F6}"/>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75147" t="-175147" r="-175147" b="-175147"/>
          <a:stretch>
            <a:fillRect/>
          </a:stretch>
        </p:blipFill>
        <p:spPr>
          <a:xfrm>
            <a:off x="7471258" y="5032858"/>
            <a:ext cx="2194560" cy="219456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3646"/>
    </mc:Choice>
    <mc:Fallback xmlns="">
      <p:transition spd="slow" advTm="33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8884" y="6608597"/>
            <a:ext cx="1107862" cy="517436"/>
          </a:xfrm>
          <a:custGeom>
            <a:avLst/>
            <a:gdLst/>
            <a:ahLst/>
            <a:cxnLst/>
            <a:rect l="l" t="t" r="r" b="b"/>
            <a:pathLst>
              <a:path w="1107862" h="517436">
                <a:moveTo>
                  <a:pt x="0" y="0"/>
                </a:moveTo>
                <a:lnTo>
                  <a:pt x="1107862" y="0"/>
                </a:lnTo>
                <a:lnTo>
                  <a:pt x="1107862" y="517437"/>
                </a:lnTo>
                <a:lnTo>
                  <a:pt x="0" y="5174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3" name="Group 3"/>
          <p:cNvGrpSpPr>
            <a:grpSpLocks noChangeAspect="1"/>
          </p:cNvGrpSpPr>
          <p:nvPr/>
        </p:nvGrpSpPr>
        <p:grpSpPr>
          <a:xfrm rot="-932460">
            <a:off x="373504" y="793871"/>
            <a:ext cx="1019175" cy="571500"/>
            <a:chOff x="0" y="0"/>
            <a:chExt cx="1358900" cy="762000"/>
          </a:xfrm>
        </p:grpSpPr>
        <p:sp>
          <p:nvSpPr>
            <p:cNvPr id="4" name="Freeform 4"/>
            <p:cNvSpPr/>
            <p:nvPr/>
          </p:nvSpPr>
          <p:spPr>
            <a:xfrm>
              <a:off x="0" y="0"/>
              <a:ext cx="1358900" cy="762000"/>
            </a:xfrm>
            <a:custGeom>
              <a:avLst/>
              <a:gdLst/>
              <a:ahLst/>
              <a:cxnLst/>
              <a:rect l="l" t="t" r="r" b="b"/>
              <a:pathLst>
                <a:path w="1358900" h="762000">
                  <a:moveTo>
                    <a:pt x="1358900" y="0"/>
                  </a:moveTo>
                  <a:lnTo>
                    <a:pt x="80010" y="0"/>
                  </a:lnTo>
                  <a:lnTo>
                    <a:pt x="0" y="0"/>
                  </a:lnTo>
                  <a:lnTo>
                    <a:pt x="0" y="762000"/>
                  </a:lnTo>
                  <a:lnTo>
                    <a:pt x="1358900" y="762000"/>
                  </a:lnTo>
                  <a:lnTo>
                    <a:pt x="1358900" y="0"/>
                  </a:lnTo>
                  <a:close/>
                </a:path>
              </a:pathLst>
            </a:custGeom>
            <a:blipFill>
              <a:blip r:embed="rId6"/>
              <a:stretch>
                <a:fillRect/>
              </a:stretch>
            </a:blipFill>
          </p:spPr>
          <p:txBody>
            <a:bodyPr/>
            <a:lstStyle/>
            <a:p>
              <a:endParaRPr lang="en-US"/>
            </a:p>
          </p:txBody>
        </p:sp>
      </p:grpSp>
      <p:sp>
        <p:nvSpPr>
          <p:cNvPr id="5" name="Freeform 5"/>
          <p:cNvSpPr/>
          <p:nvPr/>
        </p:nvSpPr>
        <p:spPr>
          <a:xfrm>
            <a:off x="8597036" y="0"/>
            <a:ext cx="1152525" cy="7315200"/>
          </a:xfrm>
          <a:custGeom>
            <a:avLst/>
            <a:gdLst/>
            <a:ahLst/>
            <a:cxnLst/>
            <a:rect l="l" t="t" r="r" b="b"/>
            <a:pathLst>
              <a:path w="1152525" h="7315200">
                <a:moveTo>
                  <a:pt x="0" y="0"/>
                </a:moveTo>
                <a:lnTo>
                  <a:pt x="1152525" y="0"/>
                </a:lnTo>
                <a:lnTo>
                  <a:pt x="1152525" y="7315200"/>
                </a:lnTo>
                <a:lnTo>
                  <a:pt x="0" y="7315200"/>
                </a:lnTo>
                <a:lnTo>
                  <a:pt x="0" y="0"/>
                </a:lnTo>
                <a:close/>
              </a:path>
            </a:pathLst>
          </a:custGeom>
          <a:blipFill>
            <a:blip r:embed="rId7"/>
            <a:stretch>
              <a:fillRect l="-295352" r="-426135"/>
            </a:stretch>
          </a:blipFill>
        </p:spPr>
        <p:txBody>
          <a:bodyPr/>
          <a:lstStyle/>
          <a:p>
            <a:endParaRPr lang="en-US"/>
          </a:p>
        </p:txBody>
      </p:sp>
      <p:grpSp>
        <p:nvGrpSpPr>
          <p:cNvPr id="6" name="Group 6"/>
          <p:cNvGrpSpPr>
            <a:grpSpLocks noChangeAspect="1"/>
          </p:cNvGrpSpPr>
          <p:nvPr/>
        </p:nvGrpSpPr>
        <p:grpSpPr>
          <a:xfrm>
            <a:off x="6636791" y="4362669"/>
            <a:ext cx="3116809" cy="2952531"/>
            <a:chOff x="0" y="0"/>
            <a:chExt cx="3116809" cy="2952534"/>
          </a:xfrm>
        </p:grpSpPr>
        <p:sp>
          <p:nvSpPr>
            <p:cNvPr id="7" name="Freeform 7"/>
            <p:cNvSpPr/>
            <p:nvPr/>
          </p:nvSpPr>
          <p:spPr>
            <a:xfrm>
              <a:off x="0" y="0"/>
              <a:ext cx="3116834" cy="2952496"/>
            </a:xfrm>
            <a:custGeom>
              <a:avLst/>
              <a:gdLst/>
              <a:ahLst/>
              <a:cxnLst/>
              <a:rect l="l" t="t" r="r" b="b"/>
              <a:pathLst>
                <a:path w="3116834" h="2952496">
                  <a:moveTo>
                    <a:pt x="1962150" y="0"/>
                  </a:moveTo>
                  <a:cubicBezTo>
                    <a:pt x="878459" y="0"/>
                    <a:pt x="0" y="878459"/>
                    <a:pt x="0" y="1962150"/>
                  </a:cubicBezTo>
                  <a:cubicBezTo>
                    <a:pt x="0" y="2323338"/>
                    <a:pt x="97663" y="2661793"/>
                    <a:pt x="267970" y="2952496"/>
                  </a:cubicBezTo>
                  <a:lnTo>
                    <a:pt x="3116834" y="2952496"/>
                  </a:lnTo>
                  <a:lnTo>
                    <a:pt x="3116834" y="375539"/>
                  </a:lnTo>
                  <a:lnTo>
                    <a:pt x="3116834" y="375539"/>
                  </a:lnTo>
                  <a:cubicBezTo>
                    <a:pt x="2792857" y="139319"/>
                    <a:pt x="2393823" y="0"/>
                    <a:pt x="1962150" y="0"/>
                  </a:cubicBezTo>
                  <a:close/>
                </a:path>
              </a:pathLst>
            </a:custGeom>
            <a:solidFill>
              <a:srgbClr val="B3D9D9"/>
            </a:solidFill>
          </p:spPr>
          <p:txBody>
            <a:bodyPr/>
            <a:lstStyle/>
            <a:p>
              <a:endParaRPr lang="en-US"/>
            </a:p>
          </p:txBody>
        </p:sp>
      </p:grpSp>
      <p:grpSp>
        <p:nvGrpSpPr>
          <p:cNvPr id="8" name="Group 8"/>
          <p:cNvGrpSpPr>
            <a:grpSpLocks noChangeAspect="1"/>
          </p:cNvGrpSpPr>
          <p:nvPr/>
        </p:nvGrpSpPr>
        <p:grpSpPr>
          <a:xfrm>
            <a:off x="1325918" y="5300520"/>
            <a:ext cx="671017" cy="586435"/>
            <a:chOff x="0" y="0"/>
            <a:chExt cx="671017" cy="586435"/>
          </a:xfrm>
        </p:grpSpPr>
        <p:sp>
          <p:nvSpPr>
            <p:cNvPr id="9" name="Freeform 9"/>
            <p:cNvSpPr/>
            <p:nvPr/>
          </p:nvSpPr>
          <p:spPr>
            <a:xfrm>
              <a:off x="0" y="0"/>
              <a:ext cx="671068" cy="586359"/>
            </a:xfrm>
            <a:custGeom>
              <a:avLst/>
              <a:gdLst/>
              <a:ahLst/>
              <a:cxnLst/>
              <a:rect l="l" t="t" r="r" b="b"/>
              <a:pathLst>
                <a:path w="671068" h="586359">
                  <a:moveTo>
                    <a:pt x="380619" y="0"/>
                  </a:moveTo>
                  <a:lnTo>
                    <a:pt x="389128" y="2794"/>
                  </a:lnTo>
                  <a:lnTo>
                    <a:pt x="662559" y="276352"/>
                  </a:lnTo>
                  <a:cubicBezTo>
                    <a:pt x="668147" y="281940"/>
                    <a:pt x="671068" y="287655"/>
                    <a:pt x="671068" y="293243"/>
                  </a:cubicBezTo>
                  <a:lnTo>
                    <a:pt x="668274" y="304546"/>
                  </a:lnTo>
                  <a:lnTo>
                    <a:pt x="391922" y="580771"/>
                  </a:lnTo>
                  <a:cubicBezTo>
                    <a:pt x="389128" y="583565"/>
                    <a:pt x="383413" y="586359"/>
                    <a:pt x="380619" y="586359"/>
                  </a:cubicBezTo>
                  <a:lnTo>
                    <a:pt x="363728" y="577850"/>
                  </a:lnTo>
                  <a:lnTo>
                    <a:pt x="363728" y="532892"/>
                  </a:lnTo>
                  <a:cubicBezTo>
                    <a:pt x="363728" y="524383"/>
                    <a:pt x="366522" y="513207"/>
                    <a:pt x="377825" y="501904"/>
                  </a:cubicBezTo>
                  <a:lnTo>
                    <a:pt x="558292" y="327025"/>
                  </a:lnTo>
                  <a:lnTo>
                    <a:pt x="25400" y="327025"/>
                  </a:lnTo>
                  <a:cubicBezTo>
                    <a:pt x="14097" y="327025"/>
                    <a:pt x="0" y="315722"/>
                    <a:pt x="0" y="301625"/>
                  </a:cubicBezTo>
                  <a:lnTo>
                    <a:pt x="0" y="281940"/>
                  </a:lnTo>
                  <a:cubicBezTo>
                    <a:pt x="0" y="270637"/>
                    <a:pt x="11303" y="256540"/>
                    <a:pt x="25400" y="256540"/>
                  </a:cubicBezTo>
                  <a:lnTo>
                    <a:pt x="558292" y="256540"/>
                  </a:lnTo>
                  <a:lnTo>
                    <a:pt x="380619" y="87376"/>
                  </a:lnTo>
                  <a:cubicBezTo>
                    <a:pt x="372110" y="78867"/>
                    <a:pt x="363728" y="70485"/>
                    <a:pt x="363728" y="59182"/>
                  </a:cubicBezTo>
                  <a:lnTo>
                    <a:pt x="363728" y="14097"/>
                  </a:lnTo>
                  <a:cubicBezTo>
                    <a:pt x="363728" y="8509"/>
                    <a:pt x="372110" y="0"/>
                    <a:pt x="380619" y="0"/>
                  </a:cubicBezTo>
                  <a:close/>
                </a:path>
              </a:pathLst>
            </a:custGeom>
            <a:solidFill>
              <a:srgbClr val="FFC800"/>
            </a:solidFill>
          </p:spPr>
          <p:txBody>
            <a:bodyPr/>
            <a:lstStyle/>
            <a:p>
              <a:endParaRPr lang="en-US"/>
            </a:p>
          </p:txBody>
        </p:sp>
      </p:grpSp>
      <p:sp>
        <p:nvSpPr>
          <p:cNvPr id="10" name="Freeform 10"/>
          <p:cNvSpPr/>
          <p:nvPr/>
        </p:nvSpPr>
        <p:spPr>
          <a:xfrm>
            <a:off x="5914311" y="3151527"/>
            <a:ext cx="3276600" cy="3571875"/>
          </a:xfrm>
          <a:custGeom>
            <a:avLst/>
            <a:gdLst/>
            <a:ahLst/>
            <a:cxnLst/>
            <a:rect l="l" t="t" r="r" b="b"/>
            <a:pathLst>
              <a:path w="3276600" h="3571875">
                <a:moveTo>
                  <a:pt x="0" y="0"/>
                </a:moveTo>
                <a:lnTo>
                  <a:pt x="3276600" y="0"/>
                </a:lnTo>
                <a:lnTo>
                  <a:pt x="3276600" y="3571875"/>
                </a:lnTo>
                <a:lnTo>
                  <a:pt x="0" y="3571875"/>
                </a:lnTo>
                <a:lnTo>
                  <a:pt x="0" y="0"/>
                </a:lnTo>
                <a:close/>
              </a:path>
            </a:pathLst>
          </a:custGeom>
          <a:blipFill>
            <a:blip r:embed="rId8"/>
            <a:stretch>
              <a:fillRect/>
            </a:stretch>
          </a:blipFill>
        </p:spPr>
        <p:txBody>
          <a:bodyPr/>
          <a:lstStyle/>
          <a:p>
            <a:endParaRPr lang="en-US"/>
          </a:p>
        </p:txBody>
      </p:sp>
      <p:grpSp>
        <p:nvGrpSpPr>
          <p:cNvPr id="11" name="Group 11"/>
          <p:cNvGrpSpPr>
            <a:grpSpLocks noChangeAspect="1"/>
          </p:cNvGrpSpPr>
          <p:nvPr/>
        </p:nvGrpSpPr>
        <p:grpSpPr>
          <a:xfrm>
            <a:off x="1121978" y="1951244"/>
            <a:ext cx="76200" cy="76200"/>
            <a:chOff x="0" y="0"/>
            <a:chExt cx="76200" cy="76200"/>
          </a:xfrm>
        </p:grpSpPr>
        <p:sp>
          <p:nvSpPr>
            <p:cNvPr id="12" name="Freeform 12"/>
            <p:cNvSpPr/>
            <p:nvPr/>
          </p:nvSpPr>
          <p:spPr>
            <a:xfrm>
              <a:off x="0" y="0"/>
              <a:ext cx="76200" cy="76200"/>
            </a:xfrm>
            <a:custGeom>
              <a:avLst/>
              <a:gdLst/>
              <a:ahLst/>
              <a:cxnLst/>
              <a:rect l="l" t="t" r="r" b="b"/>
              <a:pathLst>
                <a:path w="76200" h="76200">
                  <a:moveTo>
                    <a:pt x="76200" y="38100"/>
                  </a:moveTo>
                  <a:lnTo>
                    <a:pt x="75184" y="48006"/>
                  </a:lnTo>
                  <a:cubicBezTo>
                    <a:pt x="71374" y="57404"/>
                    <a:pt x="68580" y="61468"/>
                    <a:pt x="65024" y="65024"/>
                  </a:cubicBezTo>
                  <a:lnTo>
                    <a:pt x="57277" y="71374"/>
                  </a:lnTo>
                  <a:cubicBezTo>
                    <a:pt x="48006" y="75184"/>
                    <a:pt x="43180" y="76200"/>
                    <a:pt x="38100" y="76200"/>
                  </a:cubicBezTo>
                  <a:lnTo>
                    <a:pt x="28194" y="75184"/>
                  </a:lnTo>
                  <a:cubicBezTo>
                    <a:pt x="18796" y="71374"/>
                    <a:pt x="14732" y="68580"/>
                    <a:pt x="11176" y="65024"/>
                  </a:cubicBezTo>
                  <a:lnTo>
                    <a:pt x="4826" y="57277"/>
                  </a:lnTo>
                  <a:cubicBezTo>
                    <a:pt x="1016" y="48006"/>
                    <a:pt x="0" y="43180"/>
                    <a:pt x="0" y="38100"/>
                  </a:cubicBezTo>
                  <a:lnTo>
                    <a:pt x="1016" y="28194"/>
                  </a:lnTo>
                  <a:cubicBezTo>
                    <a:pt x="4826" y="18796"/>
                    <a:pt x="7620" y="14732"/>
                    <a:pt x="11176" y="11176"/>
                  </a:cubicBezTo>
                  <a:lnTo>
                    <a:pt x="18923" y="4826"/>
                  </a:lnTo>
                  <a:cubicBezTo>
                    <a:pt x="28194" y="1016"/>
                    <a:pt x="33020" y="0"/>
                    <a:pt x="38100" y="0"/>
                  </a:cubicBezTo>
                  <a:lnTo>
                    <a:pt x="48006" y="1016"/>
                  </a:lnTo>
                  <a:cubicBezTo>
                    <a:pt x="57404" y="4826"/>
                    <a:pt x="61468" y="7620"/>
                    <a:pt x="65024" y="11176"/>
                  </a:cubicBezTo>
                  <a:lnTo>
                    <a:pt x="71374" y="18923"/>
                  </a:lnTo>
                  <a:cubicBezTo>
                    <a:pt x="75184" y="28194"/>
                    <a:pt x="76200" y="33020"/>
                    <a:pt x="76200" y="38100"/>
                  </a:cubicBezTo>
                  <a:close/>
                </a:path>
              </a:pathLst>
            </a:custGeom>
            <a:solidFill>
              <a:srgbClr val="474342"/>
            </a:solidFill>
          </p:spPr>
          <p:txBody>
            <a:bodyPr/>
            <a:lstStyle/>
            <a:p>
              <a:endParaRPr lang="en-US"/>
            </a:p>
          </p:txBody>
        </p:sp>
      </p:grpSp>
      <p:grpSp>
        <p:nvGrpSpPr>
          <p:cNvPr id="13" name="Group 13"/>
          <p:cNvGrpSpPr>
            <a:grpSpLocks noChangeAspect="1"/>
          </p:cNvGrpSpPr>
          <p:nvPr/>
        </p:nvGrpSpPr>
        <p:grpSpPr>
          <a:xfrm>
            <a:off x="1121978" y="2351294"/>
            <a:ext cx="76200" cy="76200"/>
            <a:chOff x="0" y="0"/>
            <a:chExt cx="76200" cy="76200"/>
          </a:xfrm>
        </p:grpSpPr>
        <p:sp>
          <p:nvSpPr>
            <p:cNvPr id="14" name="Freeform 14"/>
            <p:cNvSpPr/>
            <p:nvPr/>
          </p:nvSpPr>
          <p:spPr>
            <a:xfrm>
              <a:off x="0" y="0"/>
              <a:ext cx="76200" cy="76200"/>
            </a:xfrm>
            <a:custGeom>
              <a:avLst/>
              <a:gdLst/>
              <a:ahLst/>
              <a:cxnLst/>
              <a:rect l="l" t="t" r="r" b="b"/>
              <a:pathLst>
                <a:path w="76200" h="76200">
                  <a:moveTo>
                    <a:pt x="76200" y="38100"/>
                  </a:moveTo>
                  <a:lnTo>
                    <a:pt x="75184" y="48006"/>
                  </a:lnTo>
                  <a:cubicBezTo>
                    <a:pt x="71374" y="57404"/>
                    <a:pt x="68580" y="61468"/>
                    <a:pt x="65024" y="65024"/>
                  </a:cubicBezTo>
                  <a:lnTo>
                    <a:pt x="57277" y="71374"/>
                  </a:lnTo>
                  <a:cubicBezTo>
                    <a:pt x="48006" y="75184"/>
                    <a:pt x="43180" y="76200"/>
                    <a:pt x="38100" y="76200"/>
                  </a:cubicBezTo>
                  <a:lnTo>
                    <a:pt x="28194" y="75184"/>
                  </a:lnTo>
                  <a:cubicBezTo>
                    <a:pt x="18796" y="71374"/>
                    <a:pt x="14732" y="68580"/>
                    <a:pt x="11176" y="65024"/>
                  </a:cubicBezTo>
                  <a:lnTo>
                    <a:pt x="4826" y="57277"/>
                  </a:lnTo>
                  <a:cubicBezTo>
                    <a:pt x="1016" y="48006"/>
                    <a:pt x="0" y="43180"/>
                    <a:pt x="0" y="38100"/>
                  </a:cubicBezTo>
                  <a:lnTo>
                    <a:pt x="1016" y="28194"/>
                  </a:lnTo>
                  <a:cubicBezTo>
                    <a:pt x="4826" y="18796"/>
                    <a:pt x="7620" y="14732"/>
                    <a:pt x="11176" y="11176"/>
                  </a:cubicBezTo>
                  <a:lnTo>
                    <a:pt x="18923" y="4826"/>
                  </a:lnTo>
                  <a:cubicBezTo>
                    <a:pt x="28194" y="1016"/>
                    <a:pt x="33020" y="0"/>
                    <a:pt x="38100" y="0"/>
                  </a:cubicBezTo>
                  <a:lnTo>
                    <a:pt x="48006" y="1016"/>
                  </a:lnTo>
                  <a:cubicBezTo>
                    <a:pt x="57404" y="4826"/>
                    <a:pt x="61468" y="7620"/>
                    <a:pt x="65024" y="11176"/>
                  </a:cubicBezTo>
                  <a:lnTo>
                    <a:pt x="71374" y="18923"/>
                  </a:lnTo>
                  <a:cubicBezTo>
                    <a:pt x="75184" y="28194"/>
                    <a:pt x="76200" y="33020"/>
                    <a:pt x="76200" y="38100"/>
                  </a:cubicBezTo>
                  <a:close/>
                </a:path>
              </a:pathLst>
            </a:custGeom>
            <a:solidFill>
              <a:srgbClr val="474342"/>
            </a:solidFill>
          </p:spPr>
          <p:txBody>
            <a:bodyPr/>
            <a:lstStyle/>
            <a:p>
              <a:endParaRPr lang="en-US"/>
            </a:p>
          </p:txBody>
        </p:sp>
      </p:grpSp>
      <p:grpSp>
        <p:nvGrpSpPr>
          <p:cNvPr id="15" name="Group 15"/>
          <p:cNvGrpSpPr>
            <a:grpSpLocks noChangeAspect="1"/>
          </p:cNvGrpSpPr>
          <p:nvPr/>
        </p:nvGrpSpPr>
        <p:grpSpPr>
          <a:xfrm>
            <a:off x="895902" y="3088024"/>
            <a:ext cx="831847" cy="831847"/>
            <a:chOff x="0" y="0"/>
            <a:chExt cx="831850" cy="831850"/>
          </a:xfrm>
        </p:grpSpPr>
        <p:sp>
          <p:nvSpPr>
            <p:cNvPr id="16" name="Freeform 16"/>
            <p:cNvSpPr/>
            <p:nvPr/>
          </p:nvSpPr>
          <p:spPr>
            <a:xfrm>
              <a:off x="63500" y="63500"/>
              <a:ext cx="704850" cy="704850"/>
            </a:xfrm>
            <a:custGeom>
              <a:avLst/>
              <a:gdLst/>
              <a:ahLst/>
              <a:cxnLst/>
              <a:rect l="l" t="t" r="r" b="b"/>
              <a:pathLst>
                <a:path w="704850" h="704850">
                  <a:moveTo>
                    <a:pt x="352425" y="0"/>
                  </a:moveTo>
                  <a:cubicBezTo>
                    <a:pt x="157861" y="0"/>
                    <a:pt x="0" y="157861"/>
                    <a:pt x="0" y="352425"/>
                  </a:cubicBezTo>
                  <a:cubicBezTo>
                    <a:pt x="0" y="546989"/>
                    <a:pt x="157861" y="704850"/>
                    <a:pt x="352425" y="704850"/>
                  </a:cubicBezTo>
                  <a:lnTo>
                    <a:pt x="352425" y="704850"/>
                  </a:lnTo>
                  <a:cubicBezTo>
                    <a:pt x="546989" y="704850"/>
                    <a:pt x="704850" y="546989"/>
                    <a:pt x="704850" y="352425"/>
                  </a:cubicBezTo>
                  <a:cubicBezTo>
                    <a:pt x="704850" y="157861"/>
                    <a:pt x="546989" y="0"/>
                    <a:pt x="352425" y="0"/>
                  </a:cubicBezTo>
                  <a:close/>
                </a:path>
              </a:pathLst>
            </a:custGeom>
            <a:solidFill>
              <a:srgbClr val="2196F3"/>
            </a:solidFill>
          </p:spPr>
          <p:txBody>
            <a:bodyPr/>
            <a:lstStyle/>
            <a:p>
              <a:endParaRPr lang="en-US"/>
            </a:p>
          </p:txBody>
        </p:sp>
        <p:sp>
          <p:nvSpPr>
            <p:cNvPr id="17" name="Freeform 17"/>
            <p:cNvSpPr/>
            <p:nvPr/>
          </p:nvSpPr>
          <p:spPr>
            <a:xfrm>
              <a:off x="327787" y="281178"/>
              <a:ext cx="123317" cy="275717"/>
            </a:xfrm>
            <a:custGeom>
              <a:avLst/>
              <a:gdLst/>
              <a:ahLst/>
              <a:cxnLst/>
              <a:rect l="l" t="t" r="r" b="b"/>
              <a:pathLst>
                <a:path w="123317" h="275717">
                  <a:moveTo>
                    <a:pt x="123317" y="275717"/>
                  </a:moveTo>
                  <a:lnTo>
                    <a:pt x="61087" y="275717"/>
                  </a:lnTo>
                  <a:lnTo>
                    <a:pt x="61087" y="72009"/>
                  </a:lnTo>
                  <a:lnTo>
                    <a:pt x="0" y="90424"/>
                  </a:lnTo>
                  <a:lnTo>
                    <a:pt x="0" y="41910"/>
                  </a:lnTo>
                  <a:lnTo>
                    <a:pt x="117602" y="0"/>
                  </a:lnTo>
                  <a:lnTo>
                    <a:pt x="123317" y="0"/>
                  </a:lnTo>
                  <a:lnTo>
                    <a:pt x="123317" y="275590"/>
                  </a:lnTo>
                  <a:close/>
                </a:path>
              </a:pathLst>
            </a:custGeom>
            <a:solidFill>
              <a:srgbClr val="FFFFFF"/>
            </a:solidFill>
          </p:spPr>
          <p:txBody>
            <a:bodyPr/>
            <a:lstStyle/>
            <a:p>
              <a:endParaRPr lang="en-US"/>
            </a:p>
          </p:txBody>
        </p:sp>
      </p:grpSp>
      <p:grpSp>
        <p:nvGrpSpPr>
          <p:cNvPr id="18" name="Group 18"/>
          <p:cNvGrpSpPr>
            <a:grpSpLocks noChangeAspect="1"/>
          </p:cNvGrpSpPr>
          <p:nvPr/>
        </p:nvGrpSpPr>
        <p:grpSpPr>
          <a:xfrm>
            <a:off x="5145738" y="3088024"/>
            <a:ext cx="831847" cy="831847"/>
            <a:chOff x="0" y="0"/>
            <a:chExt cx="831850" cy="831850"/>
          </a:xfrm>
        </p:grpSpPr>
        <p:sp>
          <p:nvSpPr>
            <p:cNvPr id="19" name="Freeform 19"/>
            <p:cNvSpPr/>
            <p:nvPr/>
          </p:nvSpPr>
          <p:spPr>
            <a:xfrm>
              <a:off x="63500" y="63500"/>
              <a:ext cx="704850" cy="704850"/>
            </a:xfrm>
            <a:custGeom>
              <a:avLst/>
              <a:gdLst/>
              <a:ahLst/>
              <a:cxnLst/>
              <a:rect l="l" t="t" r="r" b="b"/>
              <a:pathLst>
                <a:path w="704850" h="704850">
                  <a:moveTo>
                    <a:pt x="352425" y="0"/>
                  </a:moveTo>
                  <a:cubicBezTo>
                    <a:pt x="157861" y="0"/>
                    <a:pt x="0" y="157861"/>
                    <a:pt x="0" y="352425"/>
                  </a:cubicBezTo>
                  <a:cubicBezTo>
                    <a:pt x="0" y="546989"/>
                    <a:pt x="157861" y="704850"/>
                    <a:pt x="352425" y="704850"/>
                  </a:cubicBezTo>
                  <a:lnTo>
                    <a:pt x="352425" y="704850"/>
                  </a:lnTo>
                  <a:cubicBezTo>
                    <a:pt x="546989" y="704850"/>
                    <a:pt x="704850" y="546989"/>
                    <a:pt x="704850" y="352425"/>
                  </a:cubicBezTo>
                  <a:cubicBezTo>
                    <a:pt x="704850" y="157861"/>
                    <a:pt x="546989" y="0"/>
                    <a:pt x="352425" y="0"/>
                  </a:cubicBezTo>
                  <a:close/>
                </a:path>
              </a:pathLst>
            </a:custGeom>
            <a:solidFill>
              <a:srgbClr val="2196F3"/>
            </a:solidFill>
          </p:spPr>
          <p:txBody>
            <a:bodyPr/>
            <a:lstStyle/>
            <a:p>
              <a:endParaRPr lang="en-US"/>
            </a:p>
          </p:txBody>
        </p:sp>
        <p:sp>
          <p:nvSpPr>
            <p:cNvPr id="20" name="Freeform 20"/>
            <p:cNvSpPr/>
            <p:nvPr/>
          </p:nvSpPr>
          <p:spPr>
            <a:xfrm>
              <a:off x="327787" y="274828"/>
              <a:ext cx="193929" cy="282067"/>
            </a:xfrm>
            <a:custGeom>
              <a:avLst/>
              <a:gdLst/>
              <a:ahLst/>
              <a:cxnLst/>
              <a:rect l="l" t="t" r="r" b="b"/>
              <a:pathLst>
                <a:path w="193929" h="282067">
                  <a:moveTo>
                    <a:pt x="193929" y="282067"/>
                  </a:moveTo>
                  <a:lnTo>
                    <a:pt x="5588" y="282067"/>
                  </a:lnTo>
                  <a:lnTo>
                    <a:pt x="5588" y="240030"/>
                  </a:lnTo>
                  <a:lnTo>
                    <a:pt x="92202" y="146050"/>
                  </a:lnTo>
                  <a:cubicBezTo>
                    <a:pt x="113665" y="121031"/>
                    <a:pt x="124333" y="101092"/>
                    <a:pt x="124333" y="86233"/>
                  </a:cubicBezTo>
                  <a:cubicBezTo>
                    <a:pt x="124333" y="74295"/>
                    <a:pt x="121793" y="65151"/>
                    <a:pt x="116713" y="58928"/>
                  </a:cubicBezTo>
                  <a:lnTo>
                    <a:pt x="104267" y="49530"/>
                  </a:lnTo>
                  <a:cubicBezTo>
                    <a:pt x="85090" y="49530"/>
                    <a:pt x="77343" y="53721"/>
                    <a:pt x="71374" y="62103"/>
                  </a:cubicBezTo>
                  <a:cubicBezTo>
                    <a:pt x="65405" y="70485"/>
                    <a:pt x="62484" y="80772"/>
                    <a:pt x="62484" y="93345"/>
                  </a:cubicBezTo>
                  <a:lnTo>
                    <a:pt x="0" y="93345"/>
                  </a:lnTo>
                  <a:cubicBezTo>
                    <a:pt x="0" y="76327"/>
                    <a:pt x="4064" y="60579"/>
                    <a:pt x="12446" y="46101"/>
                  </a:cubicBezTo>
                  <a:cubicBezTo>
                    <a:pt x="20828" y="31623"/>
                    <a:pt x="32258" y="20320"/>
                    <a:pt x="46990" y="12192"/>
                  </a:cubicBezTo>
                  <a:cubicBezTo>
                    <a:pt x="61722" y="4064"/>
                    <a:pt x="78105" y="0"/>
                    <a:pt x="96266" y="0"/>
                  </a:cubicBezTo>
                  <a:cubicBezTo>
                    <a:pt x="125349" y="0"/>
                    <a:pt x="147955" y="6985"/>
                    <a:pt x="163703" y="20828"/>
                  </a:cubicBezTo>
                  <a:cubicBezTo>
                    <a:pt x="179451" y="34671"/>
                    <a:pt x="187325" y="54610"/>
                    <a:pt x="187325" y="80645"/>
                  </a:cubicBezTo>
                  <a:lnTo>
                    <a:pt x="181356" y="112649"/>
                  </a:lnTo>
                  <a:cubicBezTo>
                    <a:pt x="177419" y="123063"/>
                    <a:pt x="171196" y="133858"/>
                    <a:pt x="162941" y="145288"/>
                  </a:cubicBezTo>
                  <a:cubicBezTo>
                    <a:pt x="154686" y="156718"/>
                    <a:pt x="141224" y="171958"/>
                    <a:pt x="122555" y="191008"/>
                  </a:cubicBezTo>
                  <a:lnTo>
                    <a:pt x="87757" y="232410"/>
                  </a:lnTo>
                  <a:lnTo>
                    <a:pt x="193929" y="232410"/>
                  </a:lnTo>
                  <a:lnTo>
                    <a:pt x="193929" y="281940"/>
                  </a:lnTo>
                  <a:close/>
                </a:path>
              </a:pathLst>
            </a:custGeom>
            <a:solidFill>
              <a:srgbClr val="FFFFFF"/>
            </a:solidFill>
          </p:spPr>
          <p:txBody>
            <a:bodyPr/>
            <a:lstStyle/>
            <a:p>
              <a:endParaRPr lang="en-US"/>
            </a:p>
          </p:txBody>
        </p:sp>
      </p:grpSp>
      <p:grpSp>
        <p:nvGrpSpPr>
          <p:cNvPr id="21" name="Group 21"/>
          <p:cNvGrpSpPr>
            <a:grpSpLocks noChangeAspect="1"/>
          </p:cNvGrpSpPr>
          <p:nvPr/>
        </p:nvGrpSpPr>
        <p:grpSpPr>
          <a:xfrm>
            <a:off x="5507498" y="4774301"/>
            <a:ext cx="671017" cy="586435"/>
            <a:chOff x="0" y="0"/>
            <a:chExt cx="671017" cy="586435"/>
          </a:xfrm>
        </p:grpSpPr>
        <p:sp>
          <p:nvSpPr>
            <p:cNvPr id="22" name="Freeform 22"/>
            <p:cNvSpPr/>
            <p:nvPr/>
          </p:nvSpPr>
          <p:spPr>
            <a:xfrm>
              <a:off x="0" y="0"/>
              <a:ext cx="671068" cy="586359"/>
            </a:xfrm>
            <a:custGeom>
              <a:avLst/>
              <a:gdLst/>
              <a:ahLst/>
              <a:cxnLst/>
              <a:rect l="l" t="t" r="r" b="b"/>
              <a:pathLst>
                <a:path w="671068" h="586359">
                  <a:moveTo>
                    <a:pt x="380619" y="0"/>
                  </a:moveTo>
                  <a:lnTo>
                    <a:pt x="389128" y="2794"/>
                  </a:lnTo>
                  <a:lnTo>
                    <a:pt x="662559" y="276352"/>
                  </a:lnTo>
                  <a:cubicBezTo>
                    <a:pt x="668147" y="281940"/>
                    <a:pt x="671068" y="287655"/>
                    <a:pt x="671068" y="293243"/>
                  </a:cubicBezTo>
                  <a:lnTo>
                    <a:pt x="668274" y="304546"/>
                  </a:lnTo>
                  <a:lnTo>
                    <a:pt x="391922" y="580771"/>
                  </a:lnTo>
                  <a:cubicBezTo>
                    <a:pt x="389128" y="583565"/>
                    <a:pt x="383413" y="586359"/>
                    <a:pt x="380619" y="586359"/>
                  </a:cubicBezTo>
                  <a:lnTo>
                    <a:pt x="363728" y="577850"/>
                  </a:lnTo>
                  <a:lnTo>
                    <a:pt x="363728" y="532892"/>
                  </a:lnTo>
                  <a:cubicBezTo>
                    <a:pt x="363728" y="524383"/>
                    <a:pt x="366522" y="513207"/>
                    <a:pt x="377825" y="501904"/>
                  </a:cubicBezTo>
                  <a:lnTo>
                    <a:pt x="558292" y="327025"/>
                  </a:lnTo>
                  <a:lnTo>
                    <a:pt x="25400" y="327025"/>
                  </a:lnTo>
                  <a:cubicBezTo>
                    <a:pt x="14097" y="327025"/>
                    <a:pt x="0" y="315722"/>
                    <a:pt x="0" y="301625"/>
                  </a:cubicBezTo>
                  <a:lnTo>
                    <a:pt x="0" y="281940"/>
                  </a:lnTo>
                  <a:cubicBezTo>
                    <a:pt x="0" y="270637"/>
                    <a:pt x="11303" y="256540"/>
                    <a:pt x="25400" y="256540"/>
                  </a:cubicBezTo>
                  <a:lnTo>
                    <a:pt x="558292" y="256540"/>
                  </a:lnTo>
                  <a:lnTo>
                    <a:pt x="380619" y="87376"/>
                  </a:lnTo>
                  <a:cubicBezTo>
                    <a:pt x="372110" y="78867"/>
                    <a:pt x="363728" y="70485"/>
                    <a:pt x="363728" y="59182"/>
                  </a:cubicBezTo>
                  <a:lnTo>
                    <a:pt x="363728" y="14097"/>
                  </a:lnTo>
                  <a:cubicBezTo>
                    <a:pt x="363728" y="8509"/>
                    <a:pt x="372110" y="0"/>
                    <a:pt x="380619" y="0"/>
                  </a:cubicBezTo>
                  <a:close/>
                </a:path>
              </a:pathLst>
            </a:custGeom>
            <a:solidFill>
              <a:srgbClr val="FFC800"/>
            </a:solidFill>
          </p:spPr>
          <p:txBody>
            <a:bodyPr/>
            <a:lstStyle/>
            <a:p>
              <a:endParaRPr lang="en-US"/>
            </a:p>
          </p:txBody>
        </p:sp>
      </p:grpSp>
      <p:sp>
        <p:nvSpPr>
          <p:cNvPr id="23" name="Freeform 23"/>
          <p:cNvSpPr/>
          <p:nvPr/>
        </p:nvSpPr>
        <p:spPr>
          <a:xfrm>
            <a:off x="2055906" y="2734173"/>
            <a:ext cx="2927907" cy="4391861"/>
          </a:xfrm>
          <a:custGeom>
            <a:avLst/>
            <a:gdLst/>
            <a:ahLst/>
            <a:cxnLst/>
            <a:rect l="l" t="t" r="r" b="b"/>
            <a:pathLst>
              <a:path w="2927907" h="4391861">
                <a:moveTo>
                  <a:pt x="0" y="0"/>
                </a:moveTo>
                <a:lnTo>
                  <a:pt x="2927907" y="0"/>
                </a:lnTo>
                <a:lnTo>
                  <a:pt x="2927907" y="4391860"/>
                </a:lnTo>
                <a:lnTo>
                  <a:pt x="0" y="4391860"/>
                </a:lnTo>
                <a:lnTo>
                  <a:pt x="0" y="0"/>
                </a:lnTo>
                <a:close/>
              </a:path>
            </a:pathLst>
          </a:custGeom>
          <a:blipFill>
            <a:blip r:embed="rId9"/>
            <a:stretch>
              <a:fillRect/>
            </a:stretch>
          </a:blipFill>
        </p:spPr>
        <p:txBody>
          <a:bodyPr/>
          <a:lstStyle/>
          <a:p>
            <a:endParaRPr lang="en-US"/>
          </a:p>
        </p:txBody>
      </p:sp>
      <p:sp>
        <p:nvSpPr>
          <p:cNvPr id="24" name="TextBox 24"/>
          <p:cNvSpPr txBox="1"/>
          <p:nvPr/>
        </p:nvSpPr>
        <p:spPr>
          <a:xfrm>
            <a:off x="719757" y="862003"/>
            <a:ext cx="7475439" cy="811530"/>
          </a:xfrm>
          <a:prstGeom prst="rect">
            <a:avLst/>
          </a:prstGeom>
        </p:spPr>
        <p:txBody>
          <a:bodyPr lIns="0" tIns="0" rIns="0" bIns="0" rtlCol="0" anchor="t">
            <a:spAutoFit/>
          </a:bodyPr>
          <a:lstStyle/>
          <a:p>
            <a:pPr algn="l">
              <a:lnSpc>
                <a:spcPts val="6719"/>
              </a:lnSpc>
            </a:pPr>
            <a:r>
              <a:rPr lang="en-US" sz="4800" spc="24">
                <a:solidFill>
                  <a:srgbClr val="7A2426"/>
                </a:solidFill>
                <a:latin typeface="Open Sans Condensed"/>
              </a:rPr>
              <a:t>I-765: Create your USCIS account</a:t>
            </a:r>
          </a:p>
        </p:txBody>
      </p:sp>
      <p:sp>
        <p:nvSpPr>
          <p:cNvPr id="25" name="TextBox 25"/>
          <p:cNvSpPr txBox="1"/>
          <p:nvPr/>
        </p:nvSpPr>
        <p:spPr>
          <a:xfrm>
            <a:off x="1337177" y="1751505"/>
            <a:ext cx="6285319" cy="780097"/>
          </a:xfrm>
          <a:prstGeom prst="rect">
            <a:avLst/>
          </a:prstGeom>
        </p:spPr>
        <p:txBody>
          <a:bodyPr lIns="0" tIns="0" rIns="0" bIns="0" rtlCol="0" anchor="t">
            <a:spAutoFit/>
          </a:bodyPr>
          <a:lstStyle/>
          <a:p>
            <a:pPr algn="l">
              <a:lnSpc>
                <a:spcPts val="3150"/>
              </a:lnSpc>
            </a:pPr>
            <a:r>
              <a:rPr lang="en-US" sz="2100" spc="14">
                <a:solidFill>
                  <a:srgbClr val="474342"/>
                </a:solidFill>
                <a:latin typeface="IBM Plex Sans Condensed"/>
              </a:rPr>
              <a:t>Go through the steps</a:t>
            </a:r>
          </a:p>
          <a:p>
            <a:pPr algn="l">
              <a:lnSpc>
                <a:spcPts val="3150"/>
              </a:lnSpc>
            </a:pPr>
            <a:r>
              <a:rPr lang="en-US" sz="2100" spc="14">
                <a:solidFill>
                  <a:srgbClr val="474342"/>
                </a:solidFill>
                <a:latin typeface="IBM Plex Sans Condensed"/>
              </a:rPr>
              <a:t>Dual verification with email code (takes up to 10 minutes)</a:t>
            </a:r>
          </a:p>
        </p:txBody>
      </p:sp>
      <p:pic>
        <p:nvPicPr>
          <p:cNvPr id="28" name="Audio 27">
            <a:hlinkClick r:id="" action="ppaction://media"/>
            <a:extLst>
              <a:ext uri="{FF2B5EF4-FFF2-40B4-BE49-F238E27FC236}">
                <a16:creationId xmlns:a16="http://schemas.microsoft.com/office/drawing/2014/main" id="{1AE61F62-D717-8662-9E0C-17AFBD8CE28E}"/>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75147" t="-175147" r="-175147" b="-175147"/>
          <a:stretch>
            <a:fillRect/>
          </a:stretch>
        </p:blipFill>
        <p:spPr>
          <a:xfrm>
            <a:off x="7471258" y="5032858"/>
            <a:ext cx="2194560" cy="219456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8911"/>
    </mc:Choice>
    <mc:Fallback xmlns="">
      <p:transition spd="slow" advTm="18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932460">
            <a:off x="373504" y="793871"/>
            <a:ext cx="1019175" cy="571500"/>
            <a:chOff x="0" y="0"/>
            <a:chExt cx="1358900" cy="762000"/>
          </a:xfrm>
        </p:grpSpPr>
        <p:sp>
          <p:nvSpPr>
            <p:cNvPr id="3" name="Freeform 3"/>
            <p:cNvSpPr/>
            <p:nvPr/>
          </p:nvSpPr>
          <p:spPr>
            <a:xfrm>
              <a:off x="0" y="0"/>
              <a:ext cx="1358900" cy="762000"/>
            </a:xfrm>
            <a:custGeom>
              <a:avLst/>
              <a:gdLst/>
              <a:ahLst/>
              <a:cxnLst/>
              <a:rect l="l" t="t" r="r" b="b"/>
              <a:pathLst>
                <a:path w="1358900" h="762000">
                  <a:moveTo>
                    <a:pt x="1358900" y="0"/>
                  </a:moveTo>
                  <a:lnTo>
                    <a:pt x="80010" y="0"/>
                  </a:lnTo>
                  <a:lnTo>
                    <a:pt x="0" y="0"/>
                  </a:lnTo>
                  <a:lnTo>
                    <a:pt x="0" y="762000"/>
                  </a:lnTo>
                  <a:lnTo>
                    <a:pt x="1358900" y="762000"/>
                  </a:lnTo>
                  <a:lnTo>
                    <a:pt x="1358900" y="0"/>
                  </a:lnTo>
                  <a:close/>
                </a:path>
              </a:pathLst>
            </a:custGeom>
            <a:blipFill>
              <a:blip r:embed="rId4"/>
              <a:stretch>
                <a:fillRect/>
              </a:stretch>
            </a:blipFill>
          </p:spPr>
          <p:txBody>
            <a:bodyPr/>
            <a:lstStyle/>
            <a:p>
              <a:endParaRPr lang="en-US"/>
            </a:p>
          </p:txBody>
        </p:sp>
      </p:grpSp>
      <p:sp>
        <p:nvSpPr>
          <p:cNvPr id="4" name="Freeform 4"/>
          <p:cNvSpPr/>
          <p:nvPr/>
        </p:nvSpPr>
        <p:spPr>
          <a:xfrm>
            <a:off x="8597036" y="0"/>
            <a:ext cx="1152525" cy="7315200"/>
          </a:xfrm>
          <a:custGeom>
            <a:avLst/>
            <a:gdLst/>
            <a:ahLst/>
            <a:cxnLst/>
            <a:rect l="l" t="t" r="r" b="b"/>
            <a:pathLst>
              <a:path w="1152525" h="7315200">
                <a:moveTo>
                  <a:pt x="0" y="0"/>
                </a:moveTo>
                <a:lnTo>
                  <a:pt x="1152525" y="0"/>
                </a:lnTo>
                <a:lnTo>
                  <a:pt x="1152525" y="7315200"/>
                </a:lnTo>
                <a:lnTo>
                  <a:pt x="0" y="7315200"/>
                </a:lnTo>
                <a:lnTo>
                  <a:pt x="0" y="0"/>
                </a:lnTo>
                <a:close/>
              </a:path>
            </a:pathLst>
          </a:custGeom>
          <a:blipFill>
            <a:blip r:embed="rId5"/>
            <a:stretch>
              <a:fillRect l="-295352" r="-426135"/>
            </a:stretch>
          </a:blipFill>
        </p:spPr>
        <p:txBody>
          <a:bodyPr/>
          <a:lstStyle/>
          <a:p>
            <a:endParaRPr lang="en-US"/>
          </a:p>
        </p:txBody>
      </p:sp>
      <p:sp>
        <p:nvSpPr>
          <p:cNvPr id="5" name="Freeform 5"/>
          <p:cNvSpPr/>
          <p:nvPr/>
        </p:nvSpPr>
        <p:spPr>
          <a:xfrm>
            <a:off x="5435032" y="4734382"/>
            <a:ext cx="3914775" cy="2476500"/>
          </a:xfrm>
          <a:custGeom>
            <a:avLst/>
            <a:gdLst/>
            <a:ahLst/>
            <a:cxnLst/>
            <a:rect l="l" t="t" r="r" b="b"/>
            <a:pathLst>
              <a:path w="3914775" h="2476500">
                <a:moveTo>
                  <a:pt x="0" y="0"/>
                </a:moveTo>
                <a:lnTo>
                  <a:pt x="3914775" y="0"/>
                </a:lnTo>
                <a:lnTo>
                  <a:pt x="3914775" y="2476500"/>
                </a:lnTo>
                <a:lnTo>
                  <a:pt x="0" y="2476500"/>
                </a:lnTo>
                <a:lnTo>
                  <a:pt x="0" y="0"/>
                </a:lnTo>
                <a:close/>
              </a:path>
            </a:pathLst>
          </a:custGeom>
          <a:blipFill>
            <a:blip r:embed="rId6"/>
            <a:stretch>
              <a:fillRect/>
            </a:stretch>
          </a:blipFill>
        </p:spPr>
        <p:txBody>
          <a:bodyPr/>
          <a:lstStyle/>
          <a:p>
            <a:endParaRPr lang="en-US"/>
          </a:p>
        </p:txBody>
      </p:sp>
      <p:grpSp>
        <p:nvGrpSpPr>
          <p:cNvPr id="6" name="Group 6"/>
          <p:cNvGrpSpPr>
            <a:grpSpLocks noChangeAspect="1"/>
          </p:cNvGrpSpPr>
          <p:nvPr/>
        </p:nvGrpSpPr>
        <p:grpSpPr>
          <a:xfrm>
            <a:off x="1294619" y="1830448"/>
            <a:ext cx="76200" cy="76200"/>
            <a:chOff x="0" y="0"/>
            <a:chExt cx="76200" cy="76200"/>
          </a:xfrm>
        </p:grpSpPr>
        <p:sp>
          <p:nvSpPr>
            <p:cNvPr id="7" name="Freeform 7"/>
            <p:cNvSpPr/>
            <p:nvPr/>
          </p:nvSpPr>
          <p:spPr>
            <a:xfrm>
              <a:off x="0" y="0"/>
              <a:ext cx="76200" cy="76200"/>
            </a:xfrm>
            <a:custGeom>
              <a:avLst/>
              <a:gdLst/>
              <a:ahLst/>
              <a:cxnLst/>
              <a:rect l="l" t="t" r="r" b="b"/>
              <a:pathLst>
                <a:path w="76200" h="76200">
                  <a:moveTo>
                    <a:pt x="76200" y="38100"/>
                  </a:moveTo>
                  <a:lnTo>
                    <a:pt x="75184" y="48006"/>
                  </a:lnTo>
                  <a:cubicBezTo>
                    <a:pt x="71374" y="57404"/>
                    <a:pt x="68580" y="61468"/>
                    <a:pt x="65024" y="65024"/>
                  </a:cubicBezTo>
                  <a:lnTo>
                    <a:pt x="57277" y="71374"/>
                  </a:lnTo>
                  <a:cubicBezTo>
                    <a:pt x="48006" y="75184"/>
                    <a:pt x="43180" y="76200"/>
                    <a:pt x="38100" y="76200"/>
                  </a:cubicBezTo>
                  <a:lnTo>
                    <a:pt x="28194" y="75184"/>
                  </a:lnTo>
                  <a:cubicBezTo>
                    <a:pt x="18796" y="71374"/>
                    <a:pt x="14732" y="68580"/>
                    <a:pt x="11176" y="65024"/>
                  </a:cubicBezTo>
                  <a:lnTo>
                    <a:pt x="4826" y="57277"/>
                  </a:lnTo>
                  <a:cubicBezTo>
                    <a:pt x="1016" y="48006"/>
                    <a:pt x="0" y="43180"/>
                    <a:pt x="0" y="38100"/>
                  </a:cubicBezTo>
                  <a:lnTo>
                    <a:pt x="1016" y="28194"/>
                  </a:lnTo>
                  <a:cubicBezTo>
                    <a:pt x="4826" y="18796"/>
                    <a:pt x="7620" y="14732"/>
                    <a:pt x="11176" y="11176"/>
                  </a:cubicBezTo>
                  <a:lnTo>
                    <a:pt x="18923" y="4826"/>
                  </a:lnTo>
                  <a:cubicBezTo>
                    <a:pt x="28194" y="1016"/>
                    <a:pt x="33020" y="0"/>
                    <a:pt x="38100" y="0"/>
                  </a:cubicBezTo>
                  <a:lnTo>
                    <a:pt x="48006" y="1016"/>
                  </a:lnTo>
                  <a:cubicBezTo>
                    <a:pt x="57404" y="4826"/>
                    <a:pt x="61468" y="7620"/>
                    <a:pt x="65024" y="11176"/>
                  </a:cubicBezTo>
                  <a:lnTo>
                    <a:pt x="71374" y="18923"/>
                  </a:lnTo>
                  <a:cubicBezTo>
                    <a:pt x="75184" y="28194"/>
                    <a:pt x="76200" y="33020"/>
                    <a:pt x="76200" y="38100"/>
                  </a:cubicBezTo>
                  <a:close/>
                </a:path>
              </a:pathLst>
            </a:custGeom>
            <a:solidFill>
              <a:srgbClr val="474342"/>
            </a:solidFill>
          </p:spPr>
          <p:txBody>
            <a:bodyPr/>
            <a:lstStyle/>
            <a:p>
              <a:endParaRPr lang="en-US"/>
            </a:p>
          </p:txBody>
        </p:sp>
      </p:grpSp>
      <p:grpSp>
        <p:nvGrpSpPr>
          <p:cNvPr id="8" name="Group 8"/>
          <p:cNvGrpSpPr>
            <a:grpSpLocks noChangeAspect="1"/>
          </p:cNvGrpSpPr>
          <p:nvPr/>
        </p:nvGrpSpPr>
        <p:grpSpPr>
          <a:xfrm>
            <a:off x="1294619" y="4116448"/>
            <a:ext cx="76200" cy="76200"/>
            <a:chOff x="0" y="0"/>
            <a:chExt cx="76200" cy="76200"/>
          </a:xfrm>
        </p:grpSpPr>
        <p:sp>
          <p:nvSpPr>
            <p:cNvPr id="9" name="Freeform 9"/>
            <p:cNvSpPr/>
            <p:nvPr/>
          </p:nvSpPr>
          <p:spPr>
            <a:xfrm>
              <a:off x="0" y="0"/>
              <a:ext cx="76200" cy="76200"/>
            </a:xfrm>
            <a:custGeom>
              <a:avLst/>
              <a:gdLst/>
              <a:ahLst/>
              <a:cxnLst/>
              <a:rect l="l" t="t" r="r" b="b"/>
              <a:pathLst>
                <a:path w="76200" h="76200">
                  <a:moveTo>
                    <a:pt x="76200" y="38100"/>
                  </a:moveTo>
                  <a:lnTo>
                    <a:pt x="75184" y="48006"/>
                  </a:lnTo>
                  <a:cubicBezTo>
                    <a:pt x="71374" y="57404"/>
                    <a:pt x="68580" y="61468"/>
                    <a:pt x="65024" y="65024"/>
                  </a:cubicBezTo>
                  <a:lnTo>
                    <a:pt x="57277" y="71374"/>
                  </a:lnTo>
                  <a:cubicBezTo>
                    <a:pt x="48006" y="75184"/>
                    <a:pt x="43180" y="76200"/>
                    <a:pt x="38100" y="76200"/>
                  </a:cubicBezTo>
                  <a:lnTo>
                    <a:pt x="28194" y="75184"/>
                  </a:lnTo>
                  <a:cubicBezTo>
                    <a:pt x="18796" y="71374"/>
                    <a:pt x="14732" y="68580"/>
                    <a:pt x="11176" y="65024"/>
                  </a:cubicBezTo>
                  <a:lnTo>
                    <a:pt x="4826" y="57277"/>
                  </a:lnTo>
                  <a:cubicBezTo>
                    <a:pt x="1016" y="48006"/>
                    <a:pt x="0" y="43180"/>
                    <a:pt x="0" y="38100"/>
                  </a:cubicBezTo>
                  <a:lnTo>
                    <a:pt x="1016" y="28194"/>
                  </a:lnTo>
                  <a:cubicBezTo>
                    <a:pt x="4826" y="18796"/>
                    <a:pt x="7620" y="14732"/>
                    <a:pt x="11176" y="11176"/>
                  </a:cubicBezTo>
                  <a:lnTo>
                    <a:pt x="18923" y="4826"/>
                  </a:lnTo>
                  <a:cubicBezTo>
                    <a:pt x="28194" y="1016"/>
                    <a:pt x="33020" y="0"/>
                    <a:pt x="38100" y="0"/>
                  </a:cubicBezTo>
                  <a:lnTo>
                    <a:pt x="48006" y="1016"/>
                  </a:lnTo>
                  <a:cubicBezTo>
                    <a:pt x="57404" y="4826"/>
                    <a:pt x="61468" y="7620"/>
                    <a:pt x="65024" y="11176"/>
                  </a:cubicBezTo>
                  <a:lnTo>
                    <a:pt x="71374" y="18923"/>
                  </a:lnTo>
                  <a:cubicBezTo>
                    <a:pt x="75184" y="28194"/>
                    <a:pt x="76200" y="33020"/>
                    <a:pt x="76200" y="38100"/>
                  </a:cubicBezTo>
                  <a:close/>
                </a:path>
              </a:pathLst>
            </a:custGeom>
            <a:solidFill>
              <a:srgbClr val="474342"/>
            </a:solidFill>
          </p:spPr>
          <p:txBody>
            <a:bodyPr/>
            <a:lstStyle/>
            <a:p>
              <a:endParaRPr lang="en-US"/>
            </a:p>
          </p:txBody>
        </p:sp>
      </p:grpSp>
      <p:grpSp>
        <p:nvGrpSpPr>
          <p:cNvPr id="10" name="Group 10"/>
          <p:cNvGrpSpPr>
            <a:grpSpLocks noChangeAspect="1"/>
          </p:cNvGrpSpPr>
          <p:nvPr/>
        </p:nvGrpSpPr>
        <p:grpSpPr>
          <a:xfrm>
            <a:off x="1737531" y="2587685"/>
            <a:ext cx="85725" cy="85725"/>
            <a:chOff x="0" y="0"/>
            <a:chExt cx="85725" cy="85725"/>
          </a:xfrm>
        </p:grpSpPr>
        <p:sp>
          <p:nvSpPr>
            <p:cNvPr id="11" name="Freeform 11"/>
            <p:cNvSpPr/>
            <p:nvPr/>
          </p:nvSpPr>
          <p:spPr>
            <a:xfrm>
              <a:off x="0" y="0"/>
              <a:ext cx="85852" cy="85852"/>
            </a:xfrm>
            <a:custGeom>
              <a:avLst/>
              <a:gdLst/>
              <a:ahLst/>
              <a:cxnLst/>
              <a:rect l="l" t="t" r="r" b="b"/>
              <a:pathLst>
                <a:path w="85852" h="85852">
                  <a:moveTo>
                    <a:pt x="85725" y="42926"/>
                  </a:moveTo>
                  <a:lnTo>
                    <a:pt x="84582" y="54102"/>
                  </a:lnTo>
                  <a:lnTo>
                    <a:pt x="82423" y="59309"/>
                  </a:lnTo>
                  <a:lnTo>
                    <a:pt x="77089" y="69215"/>
                  </a:lnTo>
                  <a:lnTo>
                    <a:pt x="73025" y="73279"/>
                  </a:lnTo>
                  <a:lnTo>
                    <a:pt x="64389" y="80391"/>
                  </a:lnTo>
                  <a:lnTo>
                    <a:pt x="57277" y="78105"/>
                  </a:lnTo>
                  <a:lnTo>
                    <a:pt x="59055" y="82550"/>
                  </a:lnTo>
                  <a:lnTo>
                    <a:pt x="48387" y="85852"/>
                  </a:lnTo>
                  <a:lnTo>
                    <a:pt x="42672" y="81026"/>
                  </a:lnTo>
                  <a:lnTo>
                    <a:pt x="42672" y="85852"/>
                  </a:lnTo>
                  <a:lnTo>
                    <a:pt x="31750" y="84582"/>
                  </a:lnTo>
                  <a:lnTo>
                    <a:pt x="28321" y="77978"/>
                  </a:lnTo>
                  <a:lnTo>
                    <a:pt x="26543" y="82423"/>
                  </a:lnTo>
                  <a:lnTo>
                    <a:pt x="16637" y="77089"/>
                  </a:lnTo>
                  <a:lnTo>
                    <a:pt x="16002" y="69723"/>
                  </a:lnTo>
                  <a:lnTo>
                    <a:pt x="12573" y="73152"/>
                  </a:lnTo>
                  <a:lnTo>
                    <a:pt x="5461" y="64516"/>
                  </a:lnTo>
                  <a:lnTo>
                    <a:pt x="7747" y="57404"/>
                  </a:lnTo>
                  <a:lnTo>
                    <a:pt x="3302" y="59182"/>
                  </a:lnTo>
                  <a:lnTo>
                    <a:pt x="0" y="48514"/>
                  </a:lnTo>
                  <a:lnTo>
                    <a:pt x="4826" y="42926"/>
                  </a:lnTo>
                  <a:lnTo>
                    <a:pt x="0" y="42926"/>
                  </a:lnTo>
                  <a:lnTo>
                    <a:pt x="1143" y="31750"/>
                  </a:lnTo>
                  <a:lnTo>
                    <a:pt x="7620" y="28321"/>
                  </a:lnTo>
                  <a:lnTo>
                    <a:pt x="3302" y="26416"/>
                  </a:lnTo>
                  <a:lnTo>
                    <a:pt x="8509" y="16510"/>
                  </a:lnTo>
                  <a:lnTo>
                    <a:pt x="15875" y="15875"/>
                  </a:lnTo>
                  <a:lnTo>
                    <a:pt x="12573" y="12573"/>
                  </a:lnTo>
                  <a:lnTo>
                    <a:pt x="21209" y="5461"/>
                  </a:lnTo>
                  <a:lnTo>
                    <a:pt x="28321" y="7620"/>
                  </a:lnTo>
                  <a:lnTo>
                    <a:pt x="26416" y="3302"/>
                  </a:lnTo>
                  <a:lnTo>
                    <a:pt x="37211" y="0"/>
                  </a:lnTo>
                  <a:lnTo>
                    <a:pt x="42926" y="4826"/>
                  </a:lnTo>
                  <a:lnTo>
                    <a:pt x="42926" y="0"/>
                  </a:lnTo>
                  <a:lnTo>
                    <a:pt x="54102" y="1143"/>
                  </a:lnTo>
                  <a:lnTo>
                    <a:pt x="57531" y="7747"/>
                  </a:lnTo>
                  <a:lnTo>
                    <a:pt x="59309" y="3302"/>
                  </a:lnTo>
                  <a:lnTo>
                    <a:pt x="69215" y="8636"/>
                  </a:lnTo>
                  <a:lnTo>
                    <a:pt x="73279" y="12700"/>
                  </a:lnTo>
                  <a:lnTo>
                    <a:pt x="80391" y="21336"/>
                  </a:lnTo>
                  <a:lnTo>
                    <a:pt x="82550" y="26543"/>
                  </a:lnTo>
                  <a:lnTo>
                    <a:pt x="85852" y="37211"/>
                  </a:lnTo>
                  <a:lnTo>
                    <a:pt x="81026" y="42926"/>
                  </a:lnTo>
                  <a:lnTo>
                    <a:pt x="85852" y="42926"/>
                  </a:lnTo>
                  <a:moveTo>
                    <a:pt x="76200" y="42926"/>
                  </a:moveTo>
                  <a:lnTo>
                    <a:pt x="75311" y="34290"/>
                  </a:lnTo>
                  <a:lnTo>
                    <a:pt x="77978" y="28321"/>
                  </a:lnTo>
                  <a:lnTo>
                    <a:pt x="73533" y="30099"/>
                  </a:lnTo>
                  <a:lnTo>
                    <a:pt x="69469" y="22352"/>
                  </a:lnTo>
                  <a:lnTo>
                    <a:pt x="69723" y="15875"/>
                  </a:lnTo>
                  <a:lnTo>
                    <a:pt x="66294" y="19304"/>
                  </a:lnTo>
                  <a:lnTo>
                    <a:pt x="59563" y="13716"/>
                  </a:lnTo>
                  <a:lnTo>
                    <a:pt x="55626" y="12065"/>
                  </a:lnTo>
                  <a:lnTo>
                    <a:pt x="47244" y="9525"/>
                  </a:lnTo>
                  <a:lnTo>
                    <a:pt x="42926" y="9525"/>
                  </a:lnTo>
                  <a:lnTo>
                    <a:pt x="34163" y="10414"/>
                  </a:lnTo>
                  <a:lnTo>
                    <a:pt x="30099" y="12065"/>
                  </a:lnTo>
                  <a:lnTo>
                    <a:pt x="22352" y="16129"/>
                  </a:lnTo>
                  <a:lnTo>
                    <a:pt x="19177" y="19304"/>
                  </a:lnTo>
                  <a:lnTo>
                    <a:pt x="13589" y="26035"/>
                  </a:lnTo>
                  <a:lnTo>
                    <a:pt x="11938" y="30099"/>
                  </a:lnTo>
                  <a:lnTo>
                    <a:pt x="9398" y="38481"/>
                  </a:lnTo>
                  <a:lnTo>
                    <a:pt x="9398" y="42926"/>
                  </a:lnTo>
                  <a:lnTo>
                    <a:pt x="10287" y="51562"/>
                  </a:lnTo>
                  <a:lnTo>
                    <a:pt x="11938" y="55626"/>
                  </a:lnTo>
                  <a:lnTo>
                    <a:pt x="16002" y="63373"/>
                  </a:lnTo>
                  <a:lnTo>
                    <a:pt x="19177" y="66548"/>
                  </a:lnTo>
                  <a:lnTo>
                    <a:pt x="25908" y="72136"/>
                  </a:lnTo>
                  <a:lnTo>
                    <a:pt x="29972" y="73787"/>
                  </a:lnTo>
                  <a:lnTo>
                    <a:pt x="38354" y="76327"/>
                  </a:lnTo>
                  <a:lnTo>
                    <a:pt x="42799" y="76327"/>
                  </a:lnTo>
                  <a:lnTo>
                    <a:pt x="51435" y="75438"/>
                  </a:lnTo>
                  <a:lnTo>
                    <a:pt x="55499" y="73787"/>
                  </a:lnTo>
                  <a:lnTo>
                    <a:pt x="63246" y="69723"/>
                  </a:lnTo>
                  <a:lnTo>
                    <a:pt x="69723" y="69977"/>
                  </a:lnTo>
                  <a:lnTo>
                    <a:pt x="66294" y="66548"/>
                  </a:lnTo>
                  <a:lnTo>
                    <a:pt x="71882" y="59817"/>
                  </a:lnTo>
                  <a:lnTo>
                    <a:pt x="77978" y="57531"/>
                  </a:lnTo>
                  <a:lnTo>
                    <a:pt x="73533" y="55753"/>
                  </a:lnTo>
                  <a:lnTo>
                    <a:pt x="76073" y="47371"/>
                  </a:lnTo>
                  <a:close/>
                </a:path>
              </a:pathLst>
            </a:custGeom>
            <a:solidFill>
              <a:srgbClr val="474342"/>
            </a:solidFill>
          </p:spPr>
          <p:txBody>
            <a:bodyPr/>
            <a:lstStyle/>
            <a:p>
              <a:endParaRPr lang="en-US"/>
            </a:p>
          </p:txBody>
        </p:sp>
      </p:grpSp>
      <p:grpSp>
        <p:nvGrpSpPr>
          <p:cNvPr id="12" name="Group 12"/>
          <p:cNvGrpSpPr>
            <a:grpSpLocks noChangeAspect="1"/>
          </p:cNvGrpSpPr>
          <p:nvPr/>
        </p:nvGrpSpPr>
        <p:grpSpPr>
          <a:xfrm>
            <a:off x="1737531" y="2968685"/>
            <a:ext cx="85725" cy="85725"/>
            <a:chOff x="0" y="0"/>
            <a:chExt cx="85725" cy="85725"/>
          </a:xfrm>
        </p:grpSpPr>
        <p:sp>
          <p:nvSpPr>
            <p:cNvPr id="13" name="Freeform 13"/>
            <p:cNvSpPr/>
            <p:nvPr/>
          </p:nvSpPr>
          <p:spPr>
            <a:xfrm>
              <a:off x="0" y="0"/>
              <a:ext cx="85852" cy="85852"/>
            </a:xfrm>
            <a:custGeom>
              <a:avLst/>
              <a:gdLst/>
              <a:ahLst/>
              <a:cxnLst/>
              <a:rect l="l" t="t" r="r" b="b"/>
              <a:pathLst>
                <a:path w="85852" h="85852">
                  <a:moveTo>
                    <a:pt x="85725" y="42926"/>
                  </a:moveTo>
                  <a:lnTo>
                    <a:pt x="84582" y="54102"/>
                  </a:lnTo>
                  <a:lnTo>
                    <a:pt x="82423" y="59309"/>
                  </a:lnTo>
                  <a:lnTo>
                    <a:pt x="77089" y="69215"/>
                  </a:lnTo>
                  <a:lnTo>
                    <a:pt x="73025" y="73279"/>
                  </a:lnTo>
                  <a:lnTo>
                    <a:pt x="64389" y="80391"/>
                  </a:lnTo>
                  <a:lnTo>
                    <a:pt x="57277" y="78105"/>
                  </a:lnTo>
                  <a:lnTo>
                    <a:pt x="59055" y="82550"/>
                  </a:lnTo>
                  <a:lnTo>
                    <a:pt x="48387" y="85852"/>
                  </a:lnTo>
                  <a:lnTo>
                    <a:pt x="42672" y="81026"/>
                  </a:lnTo>
                  <a:lnTo>
                    <a:pt x="42672" y="85852"/>
                  </a:lnTo>
                  <a:lnTo>
                    <a:pt x="31750" y="84582"/>
                  </a:lnTo>
                  <a:lnTo>
                    <a:pt x="28321" y="77978"/>
                  </a:lnTo>
                  <a:lnTo>
                    <a:pt x="26543" y="82423"/>
                  </a:lnTo>
                  <a:lnTo>
                    <a:pt x="16637" y="77089"/>
                  </a:lnTo>
                  <a:lnTo>
                    <a:pt x="16002" y="69723"/>
                  </a:lnTo>
                  <a:lnTo>
                    <a:pt x="12573" y="73152"/>
                  </a:lnTo>
                  <a:lnTo>
                    <a:pt x="5461" y="64516"/>
                  </a:lnTo>
                  <a:lnTo>
                    <a:pt x="7747" y="57404"/>
                  </a:lnTo>
                  <a:lnTo>
                    <a:pt x="3302" y="59182"/>
                  </a:lnTo>
                  <a:lnTo>
                    <a:pt x="0" y="48514"/>
                  </a:lnTo>
                  <a:lnTo>
                    <a:pt x="4826" y="42926"/>
                  </a:lnTo>
                  <a:lnTo>
                    <a:pt x="0" y="42926"/>
                  </a:lnTo>
                  <a:lnTo>
                    <a:pt x="1143" y="31750"/>
                  </a:lnTo>
                  <a:lnTo>
                    <a:pt x="7620" y="28321"/>
                  </a:lnTo>
                  <a:lnTo>
                    <a:pt x="3302" y="26416"/>
                  </a:lnTo>
                  <a:lnTo>
                    <a:pt x="8509" y="16510"/>
                  </a:lnTo>
                  <a:lnTo>
                    <a:pt x="12573" y="12573"/>
                  </a:lnTo>
                  <a:lnTo>
                    <a:pt x="21209" y="5461"/>
                  </a:lnTo>
                  <a:lnTo>
                    <a:pt x="28321" y="7620"/>
                  </a:lnTo>
                  <a:lnTo>
                    <a:pt x="26416" y="3302"/>
                  </a:lnTo>
                  <a:lnTo>
                    <a:pt x="37211" y="0"/>
                  </a:lnTo>
                  <a:lnTo>
                    <a:pt x="42926" y="4826"/>
                  </a:lnTo>
                  <a:lnTo>
                    <a:pt x="42926" y="0"/>
                  </a:lnTo>
                  <a:lnTo>
                    <a:pt x="54102" y="1143"/>
                  </a:lnTo>
                  <a:lnTo>
                    <a:pt x="57531" y="7747"/>
                  </a:lnTo>
                  <a:lnTo>
                    <a:pt x="59309" y="3302"/>
                  </a:lnTo>
                  <a:lnTo>
                    <a:pt x="69215" y="8636"/>
                  </a:lnTo>
                  <a:lnTo>
                    <a:pt x="73279" y="12700"/>
                  </a:lnTo>
                  <a:lnTo>
                    <a:pt x="80391" y="21336"/>
                  </a:lnTo>
                  <a:lnTo>
                    <a:pt x="82550" y="26543"/>
                  </a:lnTo>
                  <a:lnTo>
                    <a:pt x="85852" y="37211"/>
                  </a:lnTo>
                  <a:lnTo>
                    <a:pt x="81026" y="42926"/>
                  </a:lnTo>
                  <a:lnTo>
                    <a:pt x="85852" y="42926"/>
                  </a:lnTo>
                  <a:moveTo>
                    <a:pt x="76200" y="42926"/>
                  </a:moveTo>
                  <a:lnTo>
                    <a:pt x="75311" y="34290"/>
                  </a:lnTo>
                  <a:lnTo>
                    <a:pt x="77978" y="28321"/>
                  </a:lnTo>
                  <a:lnTo>
                    <a:pt x="73533" y="30099"/>
                  </a:lnTo>
                  <a:lnTo>
                    <a:pt x="69469" y="22352"/>
                  </a:lnTo>
                  <a:lnTo>
                    <a:pt x="69723" y="15875"/>
                  </a:lnTo>
                  <a:lnTo>
                    <a:pt x="66294" y="19304"/>
                  </a:lnTo>
                  <a:lnTo>
                    <a:pt x="59563" y="13716"/>
                  </a:lnTo>
                  <a:lnTo>
                    <a:pt x="55626" y="12065"/>
                  </a:lnTo>
                  <a:lnTo>
                    <a:pt x="47244" y="9525"/>
                  </a:lnTo>
                  <a:lnTo>
                    <a:pt x="42926" y="9525"/>
                  </a:lnTo>
                  <a:lnTo>
                    <a:pt x="34163" y="10414"/>
                  </a:lnTo>
                  <a:lnTo>
                    <a:pt x="30099" y="12065"/>
                  </a:lnTo>
                  <a:lnTo>
                    <a:pt x="22352" y="16129"/>
                  </a:lnTo>
                  <a:lnTo>
                    <a:pt x="15875" y="15875"/>
                  </a:lnTo>
                  <a:lnTo>
                    <a:pt x="19304" y="19304"/>
                  </a:lnTo>
                  <a:lnTo>
                    <a:pt x="13716" y="26035"/>
                  </a:lnTo>
                  <a:lnTo>
                    <a:pt x="12065" y="30099"/>
                  </a:lnTo>
                  <a:lnTo>
                    <a:pt x="9525" y="38481"/>
                  </a:lnTo>
                  <a:lnTo>
                    <a:pt x="9525" y="42926"/>
                  </a:lnTo>
                  <a:lnTo>
                    <a:pt x="10414" y="51562"/>
                  </a:lnTo>
                  <a:lnTo>
                    <a:pt x="12065" y="55626"/>
                  </a:lnTo>
                  <a:lnTo>
                    <a:pt x="16129" y="63373"/>
                  </a:lnTo>
                  <a:lnTo>
                    <a:pt x="19304" y="66548"/>
                  </a:lnTo>
                  <a:lnTo>
                    <a:pt x="26035" y="72136"/>
                  </a:lnTo>
                  <a:lnTo>
                    <a:pt x="30099" y="73787"/>
                  </a:lnTo>
                  <a:lnTo>
                    <a:pt x="38481" y="76327"/>
                  </a:lnTo>
                  <a:lnTo>
                    <a:pt x="42926" y="76327"/>
                  </a:lnTo>
                  <a:lnTo>
                    <a:pt x="51562" y="75438"/>
                  </a:lnTo>
                  <a:lnTo>
                    <a:pt x="55626" y="73787"/>
                  </a:lnTo>
                  <a:lnTo>
                    <a:pt x="63373" y="69723"/>
                  </a:lnTo>
                  <a:lnTo>
                    <a:pt x="69850" y="69977"/>
                  </a:lnTo>
                  <a:lnTo>
                    <a:pt x="66421" y="66548"/>
                  </a:lnTo>
                  <a:lnTo>
                    <a:pt x="72009" y="59817"/>
                  </a:lnTo>
                  <a:lnTo>
                    <a:pt x="78105" y="57531"/>
                  </a:lnTo>
                  <a:lnTo>
                    <a:pt x="73660" y="55753"/>
                  </a:lnTo>
                  <a:lnTo>
                    <a:pt x="76200" y="47371"/>
                  </a:lnTo>
                  <a:close/>
                </a:path>
              </a:pathLst>
            </a:custGeom>
            <a:solidFill>
              <a:srgbClr val="474342"/>
            </a:solidFill>
          </p:spPr>
          <p:txBody>
            <a:bodyPr/>
            <a:lstStyle/>
            <a:p>
              <a:endParaRPr lang="en-US"/>
            </a:p>
          </p:txBody>
        </p:sp>
      </p:grpSp>
      <p:grpSp>
        <p:nvGrpSpPr>
          <p:cNvPr id="14" name="Group 14"/>
          <p:cNvGrpSpPr>
            <a:grpSpLocks noChangeAspect="1"/>
          </p:cNvGrpSpPr>
          <p:nvPr/>
        </p:nvGrpSpPr>
        <p:grpSpPr>
          <a:xfrm>
            <a:off x="1737531" y="4873685"/>
            <a:ext cx="85725" cy="85725"/>
            <a:chOff x="0" y="0"/>
            <a:chExt cx="85725" cy="85725"/>
          </a:xfrm>
        </p:grpSpPr>
        <p:sp>
          <p:nvSpPr>
            <p:cNvPr id="15" name="Freeform 15"/>
            <p:cNvSpPr/>
            <p:nvPr/>
          </p:nvSpPr>
          <p:spPr>
            <a:xfrm>
              <a:off x="0" y="0"/>
              <a:ext cx="85852" cy="85852"/>
            </a:xfrm>
            <a:custGeom>
              <a:avLst/>
              <a:gdLst/>
              <a:ahLst/>
              <a:cxnLst/>
              <a:rect l="l" t="t" r="r" b="b"/>
              <a:pathLst>
                <a:path w="85852" h="85852">
                  <a:moveTo>
                    <a:pt x="85725" y="42926"/>
                  </a:moveTo>
                  <a:lnTo>
                    <a:pt x="84582" y="54102"/>
                  </a:lnTo>
                  <a:lnTo>
                    <a:pt x="82423" y="59309"/>
                  </a:lnTo>
                  <a:lnTo>
                    <a:pt x="77089" y="69215"/>
                  </a:lnTo>
                  <a:lnTo>
                    <a:pt x="73025" y="73279"/>
                  </a:lnTo>
                  <a:lnTo>
                    <a:pt x="64389" y="80391"/>
                  </a:lnTo>
                  <a:lnTo>
                    <a:pt x="59182" y="82550"/>
                  </a:lnTo>
                  <a:lnTo>
                    <a:pt x="48514" y="85852"/>
                  </a:lnTo>
                  <a:lnTo>
                    <a:pt x="42799" y="85852"/>
                  </a:lnTo>
                  <a:lnTo>
                    <a:pt x="31623" y="84709"/>
                  </a:lnTo>
                  <a:lnTo>
                    <a:pt x="26416" y="82550"/>
                  </a:lnTo>
                  <a:lnTo>
                    <a:pt x="16510" y="77216"/>
                  </a:lnTo>
                  <a:lnTo>
                    <a:pt x="12446" y="73152"/>
                  </a:lnTo>
                  <a:lnTo>
                    <a:pt x="5334" y="64516"/>
                  </a:lnTo>
                  <a:lnTo>
                    <a:pt x="7620" y="57404"/>
                  </a:lnTo>
                  <a:lnTo>
                    <a:pt x="3175" y="59182"/>
                  </a:lnTo>
                  <a:lnTo>
                    <a:pt x="0" y="48514"/>
                  </a:lnTo>
                  <a:lnTo>
                    <a:pt x="4826" y="42926"/>
                  </a:lnTo>
                  <a:lnTo>
                    <a:pt x="0" y="42926"/>
                  </a:lnTo>
                  <a:lnTo>
                    <a:pt x="1143" y="31750"/>
                  </a:lnTo>
                  <a:lnTo>
                    <a:pt x="7620" y="28321"/>
                  </a:lnTo>
                  <a:lnTo>
                    <a:pt x="3302" y="26416"/>
                  </a:lnTo>
                  <a:lnTo>
                    <a:pt x="8509" y="16510"/>
                  </a:lnTo>
                  <a:lnTo>
                    <a:pt x="15875" y="15875"/>
                  </a:lnTo>
                  <a:lnTo>
                    <a:pt x="12573" y="12573"/>
                  </a:lnTo>
                  <a:lnTo>
                    <a:pt x="21209" y="5461"/>
                  </a:lnTo>
                  <a:lnTo>
                    <a:pt x="28321" y="7620"/>
                  </a:lnTo>
                  <a:lnTo>
                    <a:pt x="26416" y="3302"/>
                  </a:lnTo>
                  <a:lnTo>
                    <a:pt x="37211" y="0"/>
                  </a:lnTo>
                  <a:lnTo>
                    <a:pt x="42926" y="4826"/>
                  </a:lnTo>
                  <a:lnTo>
                    <a:pt x="42926" y="0"/>
                  </a:lnTo>
                  <a:lnTo>
                    <a:pt x="54102" y="1143"/>
                  </a:lnTo>
                  <a:lnTo>
                    <a:pt x="57531" y="7747"/>
                  </a:lnTo>
                  <a:lnTo>
                    <a:pt x="59309" y="3302"/>
                  </a:lnTo>
                  <a:lnTo>
                    <a:pt x="69215" y="8636"/>
                  </a:lnTo>
                  <a:lnTo>
                    <a:pt x="69850" y="16002"/>
                  </a:lnTo>
                  <a:lnTo>
                    <a:pt x="73279" y="12573"/>
                  </a:lnTo>
                  <a:lnTo>
                    <a:pt x="80391" y="21209"/>
                  </a:lnTo>
                  <a:lnTo>
                    <a:pt x="82550" y="26416"/>
                  </a:lnTo>
                  <a:lnTo>
                    <a:pt x="85852" y="37084"/>
                  </a:lnTo>
                  <a:lnTo>
                    <a:pt x="81026" y="42799"/>
                  </a:lnTo>
                  <a:lnTo>
                    <a:pt x="85852" y="42799"/>
                  </a:lnTo>
                  <a:moveTo>
                    <a:pt x="76200" y="42926"/>
                  </a:moveTo>
                  <a:lnTo>
                    <a:pt x="75311" y="34290"/>
                  </a:lnTo>
                  <a:lnTo>
                    <a:pt x="77978" y="28321"/>
                  </a:lnTo>
                  <a:lnTo>
                    <a:pt x="73533" y="30099"/>
                  </a:lnTo>
                  <a:lnTo>
                    <a:pt x="69469" y="22352"/>
                  </a:lnTo>
                  <a:lnTo>
                    <a:pt x="66294" y="19177"/>
                  </a:lnTo>
                  <a:lnTo>
                    <a:pt x="59563" y="13589"/>
                  </a:lnTo>
                  <a:lnTo>
                    <a:pt x="55626" y="12065"/>
                  </a:lnTo>
                  <a:lnTo>
                    <a:pt x="47244" y="9525"/>
                  </a:lnTo>
                  <a:lnTo>
                    <a:pt x="42926" y="9525"/>
                  </a:lnTo>
                  <a:lnTo>
                    <a:pt x="34163" y="10414"/>
                  </a:lnTo>
                  <a:lnTo>
                    <a:pt x="30099" y="12065"/>
                  </a:lnTo>
                  <a:lnTo>
                    <a:pt x="22352" y="16129"/>
                  </a:lnTo>
                  <a:lnTo>
                    <a:pt x="19177" y="19304"/>
                  </a:lnTo>
                  <a:lnTo>
                    <a:pt x="13589" y="26035"/>
                  </a:lnTo>
                  <a:lnTo>
                    <a:pt x="11938" y="30099"/>
                  </a:lnTo>
                  <a:lnTo>
                    <a:pt x="9398" y="38481"/>
                  </a:lnTo>
                  <a:lnTo>
                    <a:pt x="9398" y="42926"/>
                  </a:lnTo>
                  <a:lnTo>
                    <a:pt x="10287" y="51562"/>
                  </a:lnTo>
                  <a:lnTo>
                    <a:pt x="11938" y="55626"/>
                  </a:lnTo>
                  <a:lnTo>
                    <a:pt x="16002" y="63373"/>
                  </a:lnTo>
                  <a:lnTo>
                    <a:pt x="15748" y="69850"/>
                  </a:lnTo>
                  <a:lnTo>
                    <a:pt x="19177" y="66421"/>
                  </a:lnTo>
                  <a:lnTo>
                    <a:pt x="25908" y="72009"/>
                  </a:lnTo>
                  <a:lnTo>
                    <a:pt x="28194" y="78105"/>
                  </a:lnTo>
                  <a:lnTo>
                    <a:pt x="29972" y="73660"/>
                  </a:lnTo>
                  <a:lnTo>
                    <a:pt x="38354" y="76200"/>
                  </a:lnTo>
                  <a:lnTo>
                    <a:pt x="42799" y="81026"/>
                  </a:lnTo>
                  <a:lnTo>
                    <a:pt x="42799" y="76327"/>
                  </a:lnTo>
                  <a:lnTo>
                    <a:pt x="51435" y="75438"/>
                  </a:lnTo>
                  <a:lnTo>
                    <a:pt x="57404" y="78105"/>
                  </a:lnTo>
                  <a:lnTo>
                    <a:pt x="55626" y="73660"/>
                  </a:lnTo>
                  <a:lnTo>
                    <a:pt x="63373" y="69596"/>
                  </a:lnTo>
                  <a:lnTo>
                    <a:pt x="69850" y="69850"/>
                  </a:lnTo>
                  <a:lnTo>
                    <a:pt x="66421" y="66421"/>
                  </a:lnTo>
                  <a:lnTo>
                    <a:pt x="72009" y="59690"/>
                  </a:lnTo>
                  <a:lnTo>
                    <a:pt x="78105" y="57404"/>
                  </a:lnTo>
                  <a:lnTo>
                    <a:pt x="73660" y="55626"/>
                  </a:lnTo>
                  <a:lnTo>
                    <a:pt x="76200" y="47244"/>
                  </a:lnTo>
                  <a:close/>
                </a:path>
              </a:pathLst>
            </a:custGeom>
            <a:solidFill>
              <a:srgbClr val="474342"/>
            </a:solidFill>
          </p:spPr>
          <p:txBody>
            <a:bodyPr/>
            <a:lstStyle/>
            <a:p>
              <a:endParaRPr lang="en-US"/>
            </a:p>
          </p:txBody>
        </p:sp>
      </p:grpSp>
      <p:sp>
        <p:nvSpPr>
          <p:cNvPr id="16" name="Freeform 16"/>
          <p:cNvSpPr/>
          <p:nvPr/>
        </p:nvSpPr>
        <p:spPr>
          <a:xfrm>
            <a:off x="664112" y="6636029"/>
            <a:ext cx="1411462" cy="397707"/>
          </a:xfrm>
          <a:custGeom>
            <a:avLst/>
            <a:gdLst/>
            <a:ahLst/>
            <a:cxnLst/>
            <a:rect l="l" t="t" r="r" b="b"/>
            <a:pathLst>
              <a:path w="1411462" h="397707">
                <a:moveTo>
                  <a:pt x="0" y="0"/>
                </a:moveTo>
                <a:lnTo>
                  <a:pt x="1411462" y="0"/>
                </a:lnTo>
                <a:lnTo>
                  <a:pt x="1411462" y="397707"/>
                </a:lnTo>
                <a:lnTo>
                  <a:pt x="0" y="39770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7" name="Group 17"/>
          <p:cNvGrpSpPr>
            <a:grpSpLocks noChangeAspect="1"/>
          </p:cNvGrpSpPr>
          <p:nvPr/>
        </p:nvGrpSpPr>
        <p:grpSpPr>
          <a:xfrm>
            <a:off x="7136320" y="3721827"/>
            <a:ext cx="1551003" cy="1212228"/>
            <a:chOff x="0" y="0"/>
            <a:chExt cx="1551000" cy="1212228"/>
          </a:xfrm>
        </p:grpSpPr>
        <p:sp>
          <p:nvSpPr>
            <p:cNvPr id="18" name="Freeform 18"/>
            <p:cNvSpPr/>
            <p:nvPr/>
          </p:nvSpPr>
          <p:spPr>
            <a:xfrm>
              <a:off x="-3810" y="-635"/>
              <a:ext cx="1556004" cy="1213231"/>
            </a:xfrm>
            <a:custGeom>
              <a:avLst/>
              <a:gdLst/>
              <a:ahLst/>
              <a:cxnLst/>
              <a:rect l="l" t="t" r="r" b="b"/>
              <a:pathLst>
                <a:path w="1556004" h="1213231">
                  <a:moveTo>
                    <a:pt x="29591" y="0"/>
                  </a:moveTo>
                  <a:lnTo>
                    <a:pt x="14986" y="8255"/>
                  </a:lnTo>
                  <a:cubicBezTo>
                    <a:pt x="1524" y="19431"/>
                    <a:pt x="0" y="39116"/>
                    <a:pt x="11430" y="52197"/>
                  </a:cubicBezTo>
                  <a:lnTo>
                    <a:pt x="13462" y="54229"/>
                  </a:lnTo>
                  <a:cubicBezTo>
                    <a:pt x="19177" y="59944"/>
                    <a:pt x="26543" y="63246"/>
                    <a:pt x="34544" y="63881"/>
                  </a:cubicBezTo>
                  <a:lnTo>
                    <a:pt x="65024" y="73787"/>
                  </a:lnTo>
                  <a:cubicBezTo>
                    <a:pt x="76708" y="77470"/>
                    <a:pt x="88138" y="81407"/>
                    <a:pt x="99441" y="85979"/>
                  </a:cubicBezTo>
                  <a:lnTo>
                    <a:pt x="142113" y="105156"/>
                  </a:lnTo>
                  <a:cubicBezTo>
                    <a:pt x="158369" y="113411"/>
                    <a:pt x="173990" y="121539"/>
                    <a:pt x="189611" y="130302"/>
                  </a:cubicBezTo>
                  <a:lnTo>
                    <a:pt x="284099" y="181864"/>
                  </a:lnTo>
                  <a:cubicBezTo>
                    <a:pt x="295148" y="188341"/>
                    <a:pt x="306578" y="195199"/>
                    <a:pt x="317627" y="201676"/>
                  </a:cubicBezTo>
                  <a:lnTo>
                    <a:pt x="356870" y="226060"/>
                  </a:lnTo>
                  <a:cubicBezTo>
                    <a:pt x="361696" y="229235"/>
                    <a:pt x="366776" y="232537"/>
                    <a:pt x="377317" y="239649"/>
                  </a:cubicBezTo>
                  <a:lnTo>
                    <a:pt x="389255" y="247650"/>
                  </a:lnTo>
                  <a:cubicBezTo>
                    <a:pt x="400050" y="255651"/>
                    <a:pt x="411734" y="263271"/>
                    <a:pt x="422529" y="271145"/>
                  </a:cubicBezTo>
                  <a:lnTo>
                    <a:pt x="524891" y="344932"/>
                  </a:lnTo>
                  <a:cubicBezTo>
                    <a:pt x="558673" y="369062"/>
                    <a:pt x="592328" y="393446"/>
                    <a:pt x="625856" y="417830"/>
                  </a:cubicBezTo>
                  <a:lnTo>
                    <a:pt x="726440" y="491617"/>
                  </a:lnTo>
                  <a:cubicBezTo>
                    <a:pt x="757682" y="514858"/>
                    <a:pt x="788670" y="538480"/>
                    <a:pt x="819658" y="562483"/>
                  </a:cubicBezTo>
                  <a:lnTo>
                    <a:pt x="932815" y="650494"/>
                  </a:lnTo>
                  <a:cubicBezTo>
                    <a:pt x="964946" y="675767"/>
                    <a:pt x="997077" y="701548"/>
                    <a:pt x="1028827" y="727710"/>
                  </a:cubicBezTo>
                  <a:lnTo>
                    <a:pt x="1120394" y="805434"/>
                  </a:lnTo>
                  <a:cubicBezTo>
                    <a:pt x="1136015" y="819404"/>
                    <a:pt x="1152271" y="833882"/>
                    <a:pt x="1167257" y="848360"/>
                  </a:cubicBezTo>
                  <a:lnTo>
                    <a:pt x="1211834" y="891794"/>
                  </a:lnTo>
                  <a:cubicBezTo>
                    <a:pt x="1225423" y="905383"/>
                    <a:pt x="1238758" y="919353"/>
                    <a:pt x="1252474" y="932942"/>
                  </a:cubicBezTo>
                  <a:lnTo>
                    <a:pt x="1293368" y="974471"/>
                  </a:lnTo>
                  <a:lnTo>
                    <a:pt x="1351026" y="1034923"/>
                  </a:lnTo>
                  <a:cubicBezTo>
                    <a:pt x="1375410" y="1061593"/>
                    <a:pt x="1399921" y="1088390"/>
                    <a:pt x="1418590" y="1114552"/>
                  </a:cubicBezTo>
                  <a:lnTo>
                    <a:pt x="1408938" y="1112266"/>
                  </a:lnTo>
                  <a:cubicBezTo>
                    <a:pt x="1397889" y="1109726"/>
                    <a:pt x="1386205" y="1107821"/>
                    <a:pt x="1369060" y="1106170"/>
                  </a:cubicBezTo>
                  <a:lnTo>
                    <a:pt x="1355725" y="1105408"/>
                  </a:lnTo>
                  <a:lnTo>
                    <a:pt x="1350899" y="1105154"/>
                  </a:lnTo>
                  <a:cubicBezTo>
                    <a:pt x="1349883" y="1105154"/>
                    <a:pt x="1348740" y="1105027"/>
                    <a:pt x="1347597" y="1105027"/>
                  </a:cubicBezTo>
                  <a:cubicBezTo>
                    <a:pt x="1343533" y="1105027"/>
                    <a:pt x="1338707" y="1105408"/>
                    <a:pt x="1331595" y="1106297"/>
                  </a:cubicBezTo>
                  <a:lnTo>
                    <a:pt x="1323848" y="1110615"/>
                  </a:lnTo>
                  <a:lnTo>
                    <a:pt x="1316355" y="1116330"/>
                  </a:lnTo>
                  <a:lnTo>
                    <a:pt x="1310640" y="1130046"/>
                  </a:lnTo>
                  <a:cubicBezTo>
                    <a:pt x="1308862" y="1138047"/>
                    <a:pt x="1310259" y="1146302"/>
                    <a:pt x="1315974" y="1154811"/>
                  </a:cubicBezTo>
                  <a:lnTo>
                    <a:pt x="1318768" y="1158240"/>
                  </a:lnTo>
                  <a:lnTo>
                    <a:pt x="1323340" y="1162177"/>
                  </a:lnTo>
                  <a:lnTo>
                    <a:pt x="1335024" y="1167003"/>
                  </a:lnTo>
                  <a:lnTo>
                    <a:pt x="1344168" y="1167003"/>
                  </a:lnTo>
                  <a:lnTo>
                    <a:pt x="1345565" y="1166749"/>
                  </a:lnTo>
                  <a:cubicBezTo>
                    <a:pt x="1354963" y="1167003"/>
                    <a:pt x="1364361" y="1167765"/>
                    <a:pt x="1373505" y="1168908"/>
                  </a:cubicBezTo>
                  <a:lnTo>
                    <a:pt x="1422781" y="1179322"/>
                  </a:lnTo>
                  <a:cubicBezTo>
                    <a:pt x="1429385" y="1181354"/>
                    <a:pt x="1435862" y="1183259"/>
                    <a:pt x="1442466" y="1185291"/>
                  </a:cubicBezTo>
                  <a:lnTo>
                    <a:pt x="1501394" y="1205357"/>
                  </a:lnTo>
                  <a:cubicBezTo>
                    <a:pt x="1507236" y="1210437"/>
                    <a:pt x="1514729" y="1213231"/>
                    <a:pt x="1522222" y="1213231"/>
                  </a:cubicBezTo>
                  <a:cubicBezTo>
                    <a:pt x="1525524" y="1213231"/>
                    <a:pt x="1528953" y="1212723"/>
                    <a:pt x="1532255" y="1211453"/>
                  </a:cubicBezTo>
                  <a:cubicBezTo>
                    <a:pt x="1539113" y="1209167"/>
                    <a:pt x="1544828" y="1205103"/>
                    <a:pt x="1552321" y="1194308"/>
                  </a:cubicBezTo>
                  <a:lnTo>
                    <a:pt x="1554861" y="1183767"/>
                  </a:lnTo>
                  <a:cubicBezTo>
                    <a:pt x="1556004" y="1175258"/>
                    <a:pt x="1553210" y="1166622"/>
                    <a:pt x="1549527" y="1154938"/>
                  </a:cubicBezTo>
                  <a:lnTo>
                    <a:pt x="1546733" y="1147572"/>
                  </a:lnTo>
                  <a:cubicBezTo>
                    <a:pt x="1543304" y="1138428"/>
                    <a:pt x="1539621" y="1129030"/>
                    <a:pt x="1535938" y="1120267"/>
                  </a:cubicBezTo>
                  <a:lnTo>
                    <a:pt x="1517523" y="1075055"/>
                  </a:lnTo>
                  <a:cubicBezTo>
                    <a:pt x="1510157" y="1056259"/>
                    <a:pt x="1503172" y="1037209"/>
                    <a:pt x="1496949" y="1018413"/>
                  </a:cubicBezTo>
                  <a:lnTo>
                    <a:pt x="1479804" y="961771"/>
                  </a:lnTo>
                  <a:cubicBezTo>
                    <a:pt x="1477264" y="953516"/>
                    <a:pt x="1471930" y="947039"/>
                    <a:pt x="1456817" y="939927"/>
                  </a:cubicBezTo>
                  <a:lnTo>
                    <a:pt x="1440815" y="941705"/>
                  </a:lnTo>
                  <a:cubicBezTo>
                    <a:pt x="1428877" y="945769"/>
                    <a:pt x="1419987" y="956310"/>
                    <a:pt x="1418717" y="972820"/>
                  </a:cubicBezTo>
                  <a:lnTo>
                    <a:pt x="1420368" y="980821"/>
                  </a:lnTo>
                  <a:cubicBezTo>
                    <a:pt x="1424051" y="995299"/>
                    <a:pt x="1428496" y="1010158"/>
                    <a:pt x="1433322" y="1024636"/>
                  </a:cubicBezTo>
                  <a:lnTo>
                    <a:pt x="1436116" y="1033780"/>
                  </a:lnTo>
                  <a:cubicBezTo>
                    <a:pt x="1427607" y="1024636"/>
                    <a:pt x="1419352" y="1015365"/>
                    <a:pt x="1410843" y="1006221"/>
                  </a:cubicBezTo>
                  <a:lnTo>
                    <a:pt x="1369949" y="962533"/>
                  </a:lnTo>
                  <a:cubicBezTo>
                    <a:pt x="1354328" y="946404"/>
                    <a:pt x="1338707" y="930148"/>
                    <a:pt x="1322832" y="914273"/>
                  </a:cubicBezTo>
                  <a:lnTo>
                    <a:pt x="1238250" y="828802"/>
                  </a:lnTo>
                  <a:cubicBezTo>
                    <a:pt x="1225169" y="815721"/>
                    <a:pt x="1211834" y="803021"/>
                    <a:pt x="1198245" y="790448"/>
                  </a:cubicBezTo>
                  <a:lnTo>
                    <a:pt x="1151890" y="748792"/>
                  </a:lnTo>
                  <a:cubicBezTo>
                    <a:pt x="1120902" y="721868"/>
                    <a:pt x="1089025" y="695198"/>
                    <a:pt x="1057275" y="669036"/>
                  </a:cubicBezTo>
                  <a:lnTo>
                    <a:pt x="861949" y="514858"/>
                  </a:lnTo>
                  <a:cubicBezTo>
                    <a:pt x="830453" y="490220"/>
                    <a:pt x="798322" y="465455"/>
                    <a:pt x="765810" y="441706"/>
                  </a:cubicBezTo>
                  <a:lnTo>
                    <a:pt x="669671" y="371348"/>
                  </a:lnTo>
                  <a:cubicBezTo>
                    <a:pt x="636651" y="347472"/>
                    <a:pt x="603377" y="323469"/>
                    <a:pt x="570103" y="299339"/>
                  </a:cubicBezTo>
                  <a:lnTo>
                    <a:pt x="467487" y="225298"/>
                  </a:lnTo>
                  <a:cubicBezTo>
                    <a:pt x="452120" y="213995"/>
                    <a:pt x="436499" y="202946"/>
                    <a:pt x="420878" y="192405"/>
                  </a:cubicBezTo>
                  <a:lnTo>
                    <a:pt x="394462" y="175133"/>
                  </a:lnTo>
                  <a:cubicBezTo>
                    <a:pt x="385699" y="169799"/>
                    <a:pt x="376555" y="164084"/>
                    <a:pt x="367411" y="158369"/>
                  </a:cubicBezTo>
                  <a:lnTo>
                    <a:pt x="312166" y="125730"/>
                  </a:lnTo>
                  <a:cubicBezTo>
                    <a:pt x="294767" y="116332"/>
                    <a:pt x="277114" y="106807"/>
                    <a:pt x="259588" y="97155"/>
                  </a:cubicBezTo>
                  <a:lnTo>
                    <a:pt x="205994" y="68326"/>
                  </a:lnTo>
                  <a:cubicBezTo>
                    <a:pt x="197231" y="63500"/>
                    <a:pt x="188595" y="58928"/>
                    <a:pt x="179197" y="54229"/>
                  </a:cubicBezTo>
                  <a:lnTo>
                    <a:pt x="151130" y="40259"/>
                  </a:lnTo>
                  <a:cubicBezTo>
                    <a:pt x="132334" y="31750"/>
                    <a:pt x="113284" y="24130"/>
                    <a:pt x="93980" y="17399"/>
                  </a:cubicBezTo>
                  <a:lnTo>
                    <a:pt x="60325" y="6096"/>
                  </a:lnTo>
                  <a:lnTo>
                    <a:pt x="47244" y="2159"/>
                  </a:lnTo>
                  <a:lnTo>
                    <a:pt x="43180" y="1651"/>
                  </a:lnTo>
                  <a:cubicBezTo>
                    <a:pt x="41529" y="1016"/>
                    <a:pt x="39497" y="762"/>
                    <a:pt x="29591" y="0"/>
                  </a:cubicBezTo>
                  <a:close/>
                </a:path>
              </a:pathLst>
            </a:custGeom>
            <a:solidFill>
              <a:srgbClr val="FFC800"/>
            </a:solidFill>
          </p:spPr>
          <p:txBody>
            <a:bodyPr/>
            <a:lstStyle/>
            <a:p>
              <a:endParaRPr lang="en-US"/>
            </a:p>
          </p:txBody>
        </p:sp>
      </p:grpSp>
      <p:sp>
        <p:nvSpPr>
          <p:cNvPr id="19" name="TextBox 19"/>
          <p:cNvSpPr txBox="1"/>
          <p:nvPr/>
        </p:nvSpPr>
        <p:spPr>
          <a:xfrm>
            <a:off x="719756" y="862003"/>
            <a:ext cx="7128843" cy="817245"/>
          </a:xfrm>
          <a:prstGeom prst="rect">
            <a:avLst/>
          </a:prstGeom>
        </p:spPr>
        <p:txBody>
          <a:bodyPr wrap="square" lIns="0" tIns="0" rIns="0" bIns="0" rtlCol="0" anchor="t">
            <a:spAutoFit/>
          </a:bodyPr>
          <a:lstStyle/>
          <a:p>
            <a:pPr algn="l">
              <a:lnSpc>
                <a:spcPts val="6719"/>
              </a:lnSpc>
            </a:pPr>
            <a:r>
              <a:rPr lang="en-US" sz="4800" spc="24" dirty="0">
                <a:solidFill>
                  <a:srgbClr val="7A2426"/>
                </a:solidFill>
                <a:latin typeface="Open Sans Condensed"/>
              </a:rPr>
              <a:t>What happens after you submit? </a:t>
            </a:r>
          </a:p>
        </p:txBody>
      </p:sp>
      <p:sp>
        <p:nvSpPr>
          <p:cNvPr id="20" name="TextBox 20"/>
          <p:cNvSpPr txBox="1"/>
          <p:nvPr/>
        </p:nvSpPr>
        <p:spPr>
          <a:xfrm>
            <a:off x="1509817" y="1640234"/>
            <a:ext cx="6676834" cy="3425076"/>
          </a:xfrm>
          <a:prstGeom prst="rect">
            <a:avLst/>
          </a:prstGeom>
        </p:spPr>
        <p:txBody>
          <a:bodyPr lIns="0" tIns="0" rIns="0" bIns="0" rtlCol="0" anchor="t">
            <a:spAutoFit/>
          </a:bodyPr>
          <a:lstStyle/>
          <a:p>
            <a:pPr algn="just">
              <a:lnSpc>
                <a:spcPts val="3000"/>
              </a:lnSpc>
            </a:pPr>
            <a:r>
              <a:rPr lang="en-US" sz="2100" spc="14">
                <a:solidFill>
                  <a:srgbClr val="474342"/>
                </a:solidFill>
                <a:latin typeface="IBM Plex Sans Condensed"/>
              </a:rPr>
              <a:t>USCIS emails you a receipt notice with your individual receipt number. You will also get it mailed</a:t>
            </a:r>
          </a:p>
          <a:p>
            <a:pPr algn="l">
              <a:lnSpc>
                <a:spcPts val="3000"/>
              </a:lnSpc>
            </a:pPr>
            <a:r>
              <a:rPr lang="en-US" sz="2100" spc="14">
                <a:solidFill>
                  <a:srgbClr val="474342"/>
                </a:solidFill>
                <a:latin typeface="IBM Plex Sans Condensed"/>
              </a:rPr>
              <a:t>Receipt Number </a:t>
            </a:r>
          </a:p>
          <a:p>
            <a:pPr algn="r">
              <a:lnSpc>
                <a:spcPts val="3000"/>
              </a:lnSpc>
            </a:pPr>
            <a:r>
              <a:rPr lang="en-US" sz="2100" spc="14">
                <a:solidFill>
                  <a:srgbClr val="474342"/>
                </a:solidFill>
                <a:latin typeface="IBM Plex Sans Condensed"/>
              </a:rPr>
              <a:t>The case number for the OPT application at USCIS. Check</a:t>
            </a:r>
          </a:p>
          <a:p>
            <a:pPr algn="l">
              <a:lnSpc>
                <a:spcPts val="3000"/>
              </a:lnSpc>
            </a:pPr>
            <a:r>
              <a:rPr lang="en-US" sz="2100" spc="14">
                <a:solidFill>
                  <a:srgbClr val="474342"/>
                </a:solidFill>
                <a:latin typeface="IBM Plex Sans Condensed"/>
                <a:hlinkClick r:id="rId9" tooltip="https://egov.uscis.gov/casestatus/landing.do"/>
              </a:rPr>
              <a:t>the status of the case on the USCIS web site at</a:t>
            </a:r>
          </a:p>
          <a:p>
            <a:pPr algn="l">
              <a:lnSpc>
                <a:spcPts val="3000"/>
              </a:lnSpc>
            </a:pPr>
            <a:r>
              <a:rPr lang="en-US" sz="2100" spc="14">
                <a:solidFill>
                  <a:srgbClr val="474342"/>
                </a:solidFill>
                <a:latin typeface="IBM Plex Sans Condensed"/>
                <a:hlinkClick r:id="rId9" tooltip="https://egov.uscis.gov/casestatus/landing.do"/>
              </a:rPr>
              <a:t>https://egov.uscis.gov/casestatus/landing.do</a:t>
            </a:r>
          </a:p>
          <a:p>
            <a:pPr algn="l">
              <a:lnSpc>
                <a:spcPts val="3000"/>
              </a:lnSpc>
            </a:pPr>
            <a:r>
              <a:rPr lang="en-US" sz="2100" spc="14">
                <a:solidFill>
                  <a:srgbClr val="474342"/>
                </a:solidFill>
                <a:latin typeface="IBM Plex Sans Condensed"/>
              </a:rPr>
              <a:t>USCIS emails/mails approval notice and mails Employment Authorization Document (EAD) (3 weeks-5 months)</a:t>
            </a:r>
          </a:p>
          <a:p>
            <a:pPr algn="l">
              <a:lnSpc>
                <a:spcPts val="3000"/>
              </a:lnSpc>
            </a:pPr>
            <a:r>
              <a:rPr lang="en-US" sz="2100" spc="14">
                <a:solidFill>
                  <a:srgbClr val="474342"/>
                </a:solidFill>
                <a:latin typeface="IBM Plex Sans Condensed"/>
              </a:rPr>
              <a:t>DO NOT work without your EAD</a:t>
            </a:r>
          </a:p>
        </p:txBody>
      </p:sp>
      <p:pic>
        <p:nvPicPr>
          <p:cNvPr id="27" name="Audio 26">
            <a:hlinkClick r:id="" action="ppaction://media"/>
            <a:extLst>
              <a:ext uri="{FF2B5EF4-FFF2-40B4-BE49-F238E27FC236}">
                <a16:creationId xmlns:a16="http://schemas.microsoft.com/office/drawing/2014/main" id="{6A81E601-E15A-71D6-FA5F-F75DC343A085}"/>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75146" t="-175146" r="-175146" b="-175146"/>
          <a:stretch>
            <a:fillRect/>
          </a:stretch>
        </p:blipFill>
        <p:spPr>
          <a:xfrm>
            <a:off x="7471258" y="5032858"/>
            <a:ext cx="2194560" cy="219456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7876"/>
    </mc:Choice>
    <mc:Fallback xmlns="">
      <p:transition spd="slow" advTm="37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932460">
            <a:off x="373504" y="793871"/>
            <a:ext cx="1019175" cy="571500"/>
            <a:chOff x="0" y="0"/>
            <a:chExt cx="1358900" cy="762000"/>
          </a:xfrm>
        </p:grpSpPr>
        <p:sp>
          <p:nvSpPr>
            <p:cNvPr id="3" name="Freeform 3"/>
            <p:cNvSpPr/>
            <p:nvPr/>
          </p:nvSpPr>
          <p:spPr>
            <a:xfrm>
              <a:off x="0" y="0"/>
              <a:ext cx="1358900" cy="762000"/>
            </a:xfrm>
            <a:custGeom>
              <a:avLst/>
              <a:gdLst/>
              <a:ahLst/>
              <a:cxnLst/>
              <a:rect l="l" t="t" r="r" b="b"/>
              <a:pathLst>
                <a:path w="1358900" h="762000">
                  <a:moveTo>
                    <a:pt x="1358900" y="0"/>
                  </a:moveTo>
                  <a:lnTo>
                    <a:pt x="80010" y="0"/>
                  </a:lnTo>
                  <a:lnTo>
                    <a:pt x="0" y="0"/>
                  </a:lnTo>
                  <a:lnTo>
                    <a:pt x="0" y="762000"/>
                  </a:lnTo>
                  <a:lnTo>
                    <a:pt x="1358900" y="762000"/>
                  </a:lnTo>
                  <a:lnTo>
                    <a:pt x="1358900" y="0"/>
                  </a:lnTo>
                  <a:close/>
                </a:path>
              </a:pathLst>
            </a:custGeom>
            <a:blipFill>
              <a:blip r:embed="rId4"/>
              <a:stretch>
                <a:fillRect/>
              </a:stretch>
            </a:blipFill>
          </p:spPr>
          <p:txBody>
            <a:bodyPr/>
            <a:lstStyle/>
            <a:p>
              <a:endParaRPr lang="en-US"/>
            </a:p>
          </p:txBody>
        </p:sp>
      </p:grpSp>
      <p:grpSp>
        <p:nvGrpSpPr>
          <p:cNvPr id="4" name="Group 4"/>
          <p:cNvGrpSpPr>
            <a:grpSpLocks noChangeAspect="1"/>
          </p:cNvGrpSpPr>
          <p:nvPr/>
        </p:nvGrpSpPr>
        <p:grpSpPr>
          <a:xfrm>
            <a:off x="919029" y="1830448"/>
            <a:ext cx="76200" cy="76200"/>
            <a:chOff x="0" y="0"/>
            <a:chExt cx="76200" cy="76200"/>
          </a:xfrm>
        </p:grpSpPr>
        <p:sp>
          <p:nvSpPr>
            <p:cNvPr id="5" name="Freeform 5"/>
            <p:cNvSpPr/>
            <p:nvPr/>
          </p:nvSpPr>
          <p:spPr>
            <a:xfrm>
              <a:off x="0" y="0"/>
              <a:ext cx="76200" cy="76200"/>
            </a:xfrm>
            <a:custGeom>
              <a:avLst/>
              <a:gdLst/>
              <a:ahLst/>
              <a:cxnLst/>
              <a:rect l="l" t="t" r="r" b="b"/>
              <a:pathLst>
                <a:path w="76200" h="76200">
                  <a:moveTo>
                    <a:pt x="76200" y="38100"/>
                  </a:moveTo>
                  <a:lnTo>
                    <a:pt x="75184" y="48006"/>
                  </a:lnTo>
                  <a:cubicBezTo>
                    <a:pt x="71374" y="57404"/>
                    <a:pt x="68580" y="61468"/>
                    <a:pt x="65024" y="65024"/>
                  </a:cubicBezTo>
                  <a:lnTo>
                    <a:pt x="57277" y="71374"/>
                  </a:lnTo>
                  <a:cubicBezTo>
                    <a:pt x="48006" y="75184"/>
                    <a:pt x="43180" y="76200"/>
                    <a:pt x="38100" y="76200"/>
                  </a:cubicBezTo>
                  <a:lnTo>
                    <a:pt x="28194" y="75184"/>
                  </a:lnTo>
                  <a:cubicBezTo>
                    <a:pt x="18796" y="71374"/>
                    <a:pt x="14732" y="68580"/>
                    <a:pt x="11176" y="65024"/>
                  </a:cubicBezTo>
                  <a:lnTo>
                    <a:pt x="4826" y="57277"/>
                  </a:lnTo>
                  <a:cubicBezTo>
                    <a:pt x="1016" y="48006"/>
                    <a:pt x="0" y="43180"/>
                    <a:pt x="0" y="38100"/>
                  </a:cubicBezTo>
                  <a:lnTo>
                    <a:pt x="1016" y="28194"/>
                  </a:lnTo>
                  <a:cubicBezTo>
                    <a:pt x="4826" y="18796"/>
                    <a:pt x="7620" y="14732"/>
                    <a:pt x="11176" y="11176"/>
                  </a:cubicBezTo>
                  <a:lnTo>
                    <a:pt x="18923" y="4826"/>
                  </a:lnTo>
                  <a:cubicBezTo>
                    <a:pt x="28194" y="1016"/>
                    <a:pt x="33020" y="0"/>
                    <a:pt x="38100" y="0"/>
                  </a:cubicBezTo>
                  <a:lnTo>
                    <a:pt x="48006" y="1016"/>
                  </a:lnTo>
                  <a:cubicBezTo>
                    <a:pt x="57404" y="4826"/>
                    <a:pt x="61468" y="7620"/>
                    <a:pt x="65024" y="11176"/>
                  </a:cubicBezTo>
                  <a:lnTo>
                    <a:pt x="71374" y="18923"/>
                  </a:lnTo>
                  <a:cubicBezTo>
                    <a:pt x="75184" y="28194"/>
                    <a:pt x="76200" y="33020"/>
                    <a:pt x="76200" y="38100"/>
                  </a:cubicBezTo>
                  <a:close/>
                </a:path>
              </a:pathLst>
            </a:custGeom>
            <a:solidFill>
              <a:srgbClr val="474342"/>
            </a:solidFill>
          </p:spPr>
          <p:txBody>
            <a:bodyPr/>
            <a:lstStyle/>
            <a:p>
              <a:endParaRPr lang="en-US"/>
            </a:p>
          </p:txBody>
        </p:sp>
      </p:grpSp>
      <p:grpSp>
        <p:nvGrpSpPr>
          <p:cNvPr id="6" name="Group 6"/>
          <p:cNvGrpSpPr>
            <a:grpSpLocks noChangeAspect="1"/>
          </p:cNvGrpSpPr>
          <p:nvPr/>
        </p:nvGrpSpPr>
        <p:grpSpPr>
          <a:xfrm>
            <a:off x="919029" y="2592448"/>
            <a:ext cx="76200" cy="76200"/>
            <a:chOff x="0" y="0"/>
            <a:chExt cx="76200" cy="76200"/>
          </a:xfrm>
        </p:grpSpPr>
        <p:sp>
          <p:nvSpPr>
            <p:cNvPr id="7" name="Freeform 7"/>
            <p:cNvSpPr/>
            <p:nvPr/>
          </p:nvSpPr>
          <p:spPr>
            <a:xfrm>
              <a:off x="0" y="0"/>
              <a:ext cx="76200" cy="76200"/>
            </a:xfrm>
            <a:custGeom>
              <a:avLst/>
              <a:gdLst/>
              <a:ahLst/>
              <a:cxnLst/>
              <a:rect l="l" t="t" r="r" b="b"/>
              <a:pathLst>
                <a:path w="76200" h="76200">
                  <a:moveTo>
                    <a:pt x="76200" y="38100"/>
                  </a:moveTo>
                  <a:lnTo>
                    <a:pt x="75184" y="48006"/>
                  </a:lnTo>
                  <a:cubicBezTo>
                    <a:pt x="71374" y="57404"/>
                    <a:pt x="68580" y="61468"/>
                    <a:pt x="65024" y="65024"/>
                  </a:cubicBezTo>
                  <a:lnTo>
                    <a:pt x="57277" y="71374"/>
                  </a:lnTo>
                  <a:cubicBezTo>
                    <a:pt x="48006" y="75184"/>
                    <a:pt x="43180" y="76200"/>
                    <a:pt x="38100" y="76200"/>
                  </a:cubicBezTo>
                  <a:lnTo>
                    <a:pt x="28194" y="75184"/>
                  </a:lnTo>
                  <a:cubicBezTo>
                    <a:pt x="18796" y="71374"/>
                    <a:pt x="14732" y="68580"/>
                    <a:pt x="11176" y="65024"/>
                  </a:cubicBezTo>
                  <a:lnTo>
                    <a:pt x="4826" y="57277"/>
                  </a:lnTo>
                  <a:cubicBezTo>
                    <a:pt x="1016" y="48006"/>
                    <a:pt x="0" y="43180"/>
                    <a:pt x="0" y="38100"/>
                  </a:cubicBezTo>
                  <a:lnTo>
                    <a:pt x="1016" y="28194"/>
                  </a:lnTo>
                  <a:cubicBezTo>
                    <a:pt x="4826" y="18796"/>
                    <a:pt x="7620" y="14732"/>
                    <a:pt x="11176" y="11176"/>
                  </a:cubicBezTo>
                  <a:lnTo>
                    <a:pt x="18923" y="4826"/>
                  </a:lnTo>
                  <a:cubicBezTo>
                    <a:pt x="28194" y="1016"/>
                    <a:pt x="33020" y="0"/>
                    <a:pt x="38100" y="0"/>
                  </a:cubicBezTo>
                  <a:lnTo>
                    <a:pt x="48006" y="1016"/>
                  </a:lnTo>
                  <a:cubicBezTo>
                    <a:pt x="57404" y="4826"/>
                    <a:pt x="61468" y="7620"/>
                    <a:pt x="65024" y="11176"/>
                  </a:cubicBezTo>
                  <a:lnTo>
                    <a:pt x="71374" y="18923"/>
                  </a:lnTo>
                  <a:cubicBezTo>
                    <a:pt x="75184" y="28194"/>
                    <a:pt x="76200" y="33020"/>
                    <a:pt x="76200" y="38100"/>
                  </a:cubicBezTo>
                  <a:close/>
                </a:path>
              </a:pathLst>
            </a:custGeom>
            <a:solidFill>
              <a:srgbClr val="474342"/>
            </a:solidFill>
          </p:spPr>
          <p:txBody>
            <a:bodyPr/>
            <a:lstStyle/>
            <a:p>
              <a:endParaRPr lang="en-US"/>
            </a:p>
          </p:txBody>
        </p:sp>
      </p:grpSp>
      <p:grpSp>
        <p:nvGrpSpPr>
          <p:cNvPr id="8" name="Group 8"/>
          <p:cNvGrpSpPr>
            <a:grpSpLocks noChangeAspect="1"/>
          </p:cNvGrpSpPr>
          <p:nvPr/>
        </p:nvGrpSpPr>
        <p:grpSpPr>
          <a:xfrm>
            <a:off x="919029" y="3735448"/>
            <a:ext cx="76200" cy="76200"/>
            <a:chOff x="0" y="0"/>
            <a:chExt cx="76200" cy="76200"/>
          </a:xfrm>
        </p:grpSpPr>
        <p:sp>
          <p:nvSpPr>
            <p:cNvPr id="9" name="Freeform 9"/>
            <p:cNvSpPr/>
            <p:nvPr/>
          </p:nvSpPr>
          <p:spPr>
            <a:xfrm>
              <a:off x="0" y="0"/>
              <a:ext cx="76200" cy="76200"/>
            </a:xfrm>
            <a:custGeom>
              <a:avLst/>
              <a:gdLst/>
              <a:ahLst/>
              <a:cxnLst/>
              <a:rect l="l" t="t" r="r" b="b"/>
              <a:pathLst>
                <a:path w="76200" h="76200">
                  <a:moveTo>
                    <a:pt x="76200" y="38100"/>
                  </a:moveTo>
                  <a:lnTo>
                    <a:pt x="75184" y="48006"/>
                  </a:lnTo>
                  <a:cubicBezTo>
                    <a:pt x="71374" y="57404"/>
                    <a:pt x="68580" y="61468"/>
                    <a:pt x="65024" y="65024"/>
                  </a:cubicBezTo>
                  <a:lnTo>
                    <a:pt x="57277" y="71374"/>
                  </a:lnTo>
                  <a:cubicBezTo>
                    <a:pt x="48006" y="75184"/>
                    <a:pt x="43180" y="76200"/>
                    <a:pt x="38100" y="76200"/>
                  </a:cubicBezTo>
                  <a:lnTo>
                    <a:pt x="28194" y="75184"/>
                  </a:lnTo>
                  <a:cubicBezTo>
                    <a:pt x="18796" y="71374"/>
                    <a:pt x="14732" y="68580"/>
                    <a:pt x="11176" y="65024"/>
                  </a:cubicBezTo>
                  <a:lnTo>
                    <a:pt x="4826" y="57277"/>
                  </a:lnTo>
                  <a:cubicBezTo>
                    <a:pt x="1016" y="48006"/>
                    <a:pt x="0" y="43180"/>
                    <a:pt x="0" y="38100"/>
                  </a:cubicBezTo>
                  <a:lnTo>
                    <a:pt x="1016" y="28194"/>
                  </a:lnTo>
                  <a:cubicBezTo>
                    <a:pt x="4826" y="18796"/>
                    <a:pt x="7620" y="14732"/>
                    <a:pt x="11176" y="11176"/>
                  </a:cubicBezTo>
                  <a:lnTo>
                    <a:pt x="18923" y="4826"/>
                  </a:lnTo>
                  <a:cubicBezTo>
                    <a:pt x="28194" y="1016"/>
                    <a:pt x="33020" y="0"/>
                    <a:pt x="38100" y="0"/>
                  </a:cubicBezTo>
                  <a:lnTo>
                    <a:pt x="48006" y="1016"/>
                  </a:lnTo>
                  <a:cubicBezTo>
                    <a:pt x="57404" y="4826"/>
                    <a:pt x="61468" y="7620"/>
                    <a:pt x="65024" y="11176"/>
                  </a:cubicBezTo>
                  <a:lnTo>
                    <a:pt x="71374" y="18923"/>
                  </a:lnTo>
                  <a:cubicBezTo>
                    <a:pt x="75184" y="28194"/>
                    <a:pt x="76200" y="33020"/>
                    <a:pt x="76200" y="38100"/>
                  </a:cubicBezTo>
                  <a:close/>
                </a:path>
              </a:pathLst>
            </a:custGeom>
            <a:solidFill>
              <a:srgbClr val="474342"/>
            </a:solidFill>
          </p:spPr>
          <p:txBody>
            <a:bodyPr/>
            <a:lstStyle/>
            <a:p>
              <a:endParaRPr lang="en-US"/>
            </a:p>
          </p:txBody>
        </p:sp>
      </p:grpSp>
      <p:grpSp>
        <p:nvGrpSpPr>
          <p:cNvPr id="10" name="Group 10"/>
          <p:cNvGrpSpPr>
            <a:grpSpLocks noChangeAspect="1"/>
          </p:cNvGrpSpPr>
          <p:nvPr/>
        </p:nvGrpSpPr>
        <p:grpSpPr>
          <a:xfrm>
            <a:off x="1361942" y="2968685"/>
            <a:ext cx="85725" cy="85725"/>
            <a:chOff x="0" y="0"/>
            <a:chExt cx="85725" cy="85725"/>
          </a:xfrm>
        </p:grpSpPr>
        <p:sp>
          <p:nvSpPr>
            <p:cNvPr id="11" name="Freeform 11"/>
            <p:cNvSpPr/>
            <p:nvPr/>
          </p:nvSpPr>
          <p:spPr>
            <a:xfrm>
              <a:off x="0" y="0"/>
              <a:ext cx="85852" cy="85852"/>
            </a:xfrm>
            <a:custGeom>
              <a:avLst/>
              <a:gdLst/>
              <a:ahLst/>
              <a:cxnLst/>
              <a:rect l="l" t="t" r="r" b="b"/>
              <a:pathLst>
                <a:path w="85852" h="85852">
                  <a:moveTo>
                    <a:pt x="85725" y="42926"/>
                  </a:moveTo>
                  <a:lnTo>
                    <a:pt x="84582" y="54102"/>
                  </a:lnTo>
                  <a:lnTo>
                    <a:pt x="82423" y="59309"/>
                  </a:lnTo>
                  <a:lnTo>
                    <a:pt x="77089" y="69215"/>
                  </a:lnTo>
                  <a:lnTo>
                    <a:pt x="73025" y="73279"/>
                  </a:lnTo>
                  <a:lnTo>
                    <a:pt x="64389" y="80391"/>
                  </a:lnTo>
                  <a:lnTo>
                    <a:pt x="57277" y="78105"/>
                  </a:lnTo>
                  <a:lnTo>
                    <a:pt x="59055" y="82550"/>
                  </a:lnTo>
                  <a:lnTo>
                    <a:pt x="48387" y="85852"/>
                  </a:lnTo>
                  <a:lnTo>
                    <a:pt x="42672" y="81026"/>
                  </a:lnTo>
                  <a:lnTo>
                    <a:pt x="42672" y="85852"/>
                  </a:lnTo>
                  <a:lnTo>
                    <a:pt x="31750" y="84582"/>
                  </a:lnTo>
                  <a:lnTo>
                    <a:pt x="28321" y="77978"/>
                  </a:lnTo>
                  <a:lnTo>
                    <a:pt x="26543" y="82423"/>
                  </a:lnTo>
                  <a:lnTo>
                    <a:pt x="16637" y="77089"/>
                  </a:lnTo>
                  <a:lnTo>
                    <a:pt x="16002" y="69723"/>
                  </a:lnTo>
                  <a:lnTo>
                    <a:pt x="12573" y="73152"/>
                  </a:lnTo>
                  <a:lnTo>
                    <a:pt x="5461" y="64516"/>
                  </a:lnTo>
                  <a:lnTo>
                    <a:pt x="7747" y="57404"/>
                  </a:lnTo>
                  <a:lnTo>
                    <a:pt x="3302" y="59182"/>
                  </a:lnTo>
                  <a:lnTo>
                    <a:pt x="0" y="48514"/>
                  </a:lnTo>
                  <a:lnTo>
                    <a:pt x="4826" y="42926"/>
                  </a:lnTo>
                  <a:lnTo>
                    <a:pt x="0" y="42926"/>
                  </a:lnTo>
                  <a:lnTo>
                    <a:pt x="1143" y="31750"/>
                  </a:lnTo>
                  <a:lnTo>
                    <a:pt x="7620" y="28321"/>
                  </a:lnTo>
                  <a:lnTo>
                    <a:pt x="3302" y="26416"/>
                  </a:lnTo>
                  <a:lnTo>
                    <a:pt x="8509" y="16510"/>
                  </a:lnTo>
                  <a:lnTo>
                    <a:pt x="12573" y="12573"/>
                  </a:lnTo>
                  <a:lnTo>
                    <a:pt x="21209" y="5461"/>
                  </a:lnTo>
                  <a:lnTo>
                    <a:pt x="28321" y="7620"/>
                  </a:lnTo>
                  <a:lnTo>
                    <a:pt x="26416" y="3302"/>
                  </a:lnTo>
                  <a:lnTo>
                    <a:pt x="37211" y="0"/>
                  </a:lnTo>
                  <a:lnTo>
                    <a:pt x="42926" y="4826"/>
                  </a:lnTo>
                  <a:lnTo>
                    <a:pt x="42926" y="0"/>
                  </a:lnTo>
                  <a:lnTo>
                    <a:pt x="54102" y="1143"/>
                  </a:lnTo>
                  <a:lnTo>
                    <a:pt x="57531" y="7747"/>
                  </a:lnTo>
                  <a:lnTo>
                    <a:pt x="59309" y="3302"/>
                  </a:lnTo>
                  <a:lnTo>
                    <a:pt x="69215" y="8636"/>
                  </a:lnTo>
                  <a:lnTo>
                    <a:pt x="73279" y="12700"/>
                  </a:lnTo>
                  <a:lnTo>
                    <a:pt x="80391" y="21336"/>
                  </a:lnTo>
                  <a:lnTo>
                    <a:pt x="78105" y="28448"/>
                  </a:lnTo>
                  <a:lnTo>
                    <a:pt x="82550" y="26670"/>
                  </a:lnTo>
                  <a:lnTo>
                    <a:pt x="85852" y="37338"/>
                  </a:lnTo>
                  <a:lnTo>
                    <a:pt x="81026" y="43053"/>
                  </a:lnTo>
                  <a:lnTo>
                    <a:pt x="85852" y="43053"/>
                  </a:lnTo>
                  <a:moveTo>
                    <a:pt x="76200" y="42926"/>
                  </a:moveTo>
                  <a:lnTo>
                    <a:pt x="75311" y="34290"/>
                  </a:lnTo>
                  <a:lnTo>
                    <a:pt x="73660" y="30226"/>
                  </a:lnTo>
                  <a:lnTo>
                    <a:pt x="69596" y="22479"/>
                  </a:lnTo>
                  <a:lnTo>
                    <a:pt x="69850" y="16002"/>
                  </a:lnTo>
                  <a:lnTo>
                    <a:pt x="66421" y="19431"/>
                  </a:lnTo>
                  <a:lnTo>
                    <a:pt x="59690" y="13843"/>
                  </a:lnTo>
                  <a:lnTo>
                    <a:pt x="55626" y="12065"/>
                  </a:lnTo>
                  <a:lnTo>
                    <a:pt x="47244" y="9525"/>
                  </a:lnTo>
                  <a:lnTo>
                    <a:pt x="42926" y="9525"/>
                  </a:lnTo>
                  <a:lnTo>
                    <a:pt x="34163" y="10414"/>
                  </a:lnTo>
                  <a:lnTo>
                    <a:pt x="30099" y="12065"/>
                  </a:lnTo>
                  <a:lnTo>
                    <a:pt x="22352" y="16129"/>
                  </a:lnTo>
                  <a:lnTo>
                    <a:pt x="15875" y="15875"/>
                  </a:lnTo>
                  <a:lnTo>
                    <a:pt x="19304" y="19304"/>
                  </a:lnTo>
                  <a:lnTo>
                    <a:pt x="13716" y="26035"/>
                  </a:lnTo>
                  <a:lnTo>
                    <a:pt x="12065" y="30099"/>
                  </a:lnTo>
                  <a:lnTo>
                    <a:pt x="9525" y="38481"/>
                  </a:lnTo>
                  <a:lnTo>
                    <a:pt x="9525" y="42926"/>
                  </a:lnTo>
                  <a:lnTo>
                    <a:pt x="10414" y="51562"/>
                  </a:lnTo>
                  <a:lnTo>
                    <a:pt x="12065" y="55626"/>
                  </a:lnTo>
                  <a:lnTo>
                    <a:pt x="16129" y="63373"/>
                  </a:lnTo>
                  <a:lnTo>
                    <a:pt x="19304" y="66548"/>
                  </a:lnTo>
                  <a:lnTo>
                    <a:pt x="26035" y="72136"/>
                  </a:lnTo>
                  <a:lnTo>
                    <a:pt x="30099" y="73787"/>
                  </a:lnTo>
                  <a:lnTo>
                    <a:pt x="38481" y="76327"/>
                  </a:lnTo>
                  <a:lnTo>
                    <a:pt x="42926" y="76327"/>
                  </a:lnTo>
                  <a:lnTo>
                    <a:pt x="51562" y="75438"/>
                  </a:lnTo>
                  <a:lnTo>
                    <a:pt x="55626" y="73787"/>
                  </a:lnTo>
                  <a:lnTo>
                    <a:pt x="63373" y="69723"/>
                  </a:lnTo>
                  <a:lnTo>
                    <a:pt x="69850" y="69977"/>
                  </a:lnTo>
                  <a:lnTo>
                    <a:pt x="66421" y="66548"/>
                  </a:lnTo>
                  <a:lnTo>
                    <a:pt x="72009" y="59817"/>
                  </a:lnTo>
                  <a:lnTo>
                    <a:pt x="78105" y="57531"/>
                  </a:lnTo>
                  <a:lnTo>
                    <a:pt x="73660" y="55753"/>
                  </a:lnTo>
                  <a:lnTo>
                    <a:pt x="76200" y="47371"/>
                  </a:lnTo>
                  <a:close/>
                </a:path>
              </a:pathLst>
            </a:custGeom>
            <a:solidFill>
              <a:srgbClr val="474342"/>
            </a:solidFill>
          </p:spPr>
          <p:txBody>
            <a:bodyPr/>
            <a:lstStyle/>
            <a:p>
              <a:endParaRPr lang="en-US"/>
            </a:p>
          </p:txBody>
        </p:sp>
      </p:grpSp>
      <p:grpSp>
        <p:nvGrpSpPr>
          <p:cNvPr id="12" name="Group 12"/>
          <p:cNvGrpSpPr>
            <a:grpSpLocks noChangeAspect="1"/>
          </p:cNvGrpSpPr>
          <p:nvPr/>
        </p:nvGrpSpPr>
        <p:grpSpPr>
          <a:xfrm>
            <a:off x="1361942" y="3349685"/>
            <a:ext cx="85725" cy="85725"/>
            <a:chOff x="0" y="0"/>
            <a:chExt cx="85725" cy="85725"/>
          </a:xfrm>
        </p:grpSpPr>
        <p:sp>
          <p:nvSpPr>
            <p:cNvPr id="13" name="Freeform 13"/>
            <p:cNvSpPr/>
            <p:nvPr/>
          </p:nvSpPr>
          <p:spPr>
            <a:xfrm>
              <a:off x="0" y="0"/>
              <a:ext cx="85852" cy="85852"/>
            </a:xfrm>
            <a:custGeom>
              <a:avLst/>
              <a:gdLst/>
              <a:ahLst/>
              <a:cxnLst/>
              <a:rect l="l" t="t" r="r" b="b"/>
              <a:pathLst>
                <a:path w="85852" h="85852">
                  <a:moveTo>
                    <a:pt x="85725" y="42926"/>
                  </a:moveTo>
                  <a:lnTo>
                    <a:pt x="84582" y="54102"/>
                  </a:lnTo>
                  <a:lnTo>
                    <a:pt x="82423" y="59309"/>
                  </a:lnTo>
                  <a:lnTo>
                    <a:pt x="77089" y="69215"/>
                  </a:lnTo>
                  <a:lnTo>
                    <a:pt x="73025" y="73279"/>
                  </a:lnTo>
                  <a:lnTo>
                    <a:pt x="64389" y="80391"/>
                  </a:lnTo>
                  <a:lnTo>
                    <a:pt x="57277" y="78105"/>
                  </a:lnTo>
                  <a:lnTo>
                    <a:pt x="59055" y="82550"/>
                  </a:lnTo>
                  <a:lnTo>
                    <a:pt x="48387" y="85852"/>
                  </a:lnTo>
                  <a:lnTo>
                    <a:pt x="42672" y="81026"/>
                  </a:lnTo>
                  <a:lnTo>
                    <a:pt x="42672" y="85852"/>
                  </a:lnTo>
                  <a:lnTo>
                    <a:pt x="31750" y="84582"/>
                  </a:lnTo>
                  <a:lnTo>
                    <a:pt x="28321" y="77978"/>
                  </a:lnTo>
                  <a:lnTo>
                    <a:pt x="26543" y="82423"/>
                  </a:lnTo>
                  <a:lnTo>
                    <a:pt x="16637" y="77089"/>
                  </a:lnTo>
                  <a:lnTo>
                    <a:pt x="16002" y="69723"/>
                  </a:lnTo>
                  <a:lnTo>
                    <a:pt x="12573" y="73152"/>
                  </a:lnTo>
                  <a:lnTo>
                    <a:pt x="5461" y="64516"/>
                  </a:lnTo>
                  <a:lnTo>
                    <a:pt x="7747" y="57404"/>
                  </a:lnTo>
                  <a:lnTo>
                    <a:pt x="3302" y="59182"/>
                  </a:lnTo>
                  <a:lnTo>
                    <a:pt x="0" y="48514"/>
                  </a:lnTo>
                  <a:lnTo>
                    <a:pt x="4826" y="42926"/>
                  </a:lnTo>
                  <a:lnTo>
                    <a:pt x="0" y="42926"/>
                  </a:lnTo>
                  <a:lnTo>
                    <a:pt x="1143" y="31750"/>
                  </a:lnTo>
                  <a:lnTo>
                    <a:pt x="7620" y="28321"/>
                  </a:lnTo>
                  <a:lnTo>
                    <a:pt x="3302" y="26416"/>
                  </a:lnTo>
                  <a:lnTo>
                    <a:pt x="8509" y="16510"/>
                  </a:lnTo>
                  <a:lnTo>
                    <a:pt x="15875" y="15875"/>
                  </a:lnTo>
                  <a:lnTo>
                    <a:pt x="12573" y="12573"/>
                  </a:lnTo>
                  <a:lnTo>
                    <a:pt x="21209" y="5461"/>
                  </a:lnTo>
                  <a:lnTo>
                    <a:pt x="26416" y="3302"/>
                  </a:lnTo>
                  <a:lnTo>
                    <a:pt x="37211" y="0"/>
                  </a:lnTo>
                  <a:lnTo>
                    <a:pt x="42926" y="4826"/>
                  </a:lnTo>
                  <a:lnTo>
                    <a:pt x="42926" y="0"/>
                  </a:lnTo>
                  <a:lnTo>
                    <a:pt x="54102" y="1143"/>
                  </a:lnTo>
                  <a:lnTo>
                    <a:pt x="59309" y="3302"/>
                  </a:lnTo>
                  <a:lnTo>
                    <a:pt x="69215" y="8636"/>
                  </a:lnTo>
                  <a:lnTo>
                    <a:pt x="73279" y="12700"/>
                  </a:lnTo>
                  <a:lnTo>
                    <a:pt x="80391" y="21336"/>
                  </a:lnTo>
                  <a:lnTo>
                    <a:pt x="82550" y="26543"/>
                  </a:lnTo>
                  <a:lnTo>
                    <a:pt x="85852" y="37211"/>
                  </a:lnTo>
                  <a:lnTo>
                    <a:pt x="81026" y="42926"/>
                  </a:lnTo>
                  <a:lnTo>
                    <a:pt x="85852" y="42926"/>
                  </a:lnTo>
                  <a:moveTo>
                    <a:pt x="76200" y="42926"/>
                  </a:moveTo>
                  <a:lnTo>
                    <a:pt x="75311" y="34290"/>
                  </a:lnTo>
                  <a:lnTo>
                    <a:pt x="77978" y="28321"/>
                  </a:lnTo>
                  <a:lnTo>
                    <a:pt x="73533" y="30099"/>
                  </a:lnTo>
                  <a:lnTo>
                    <a:pt x="69469" y="22352"/>
                  </a:lnTo>
                  <a:lnTo>
                    <a:pt x="69723" y="15875"/>
                  </a:lnTo>
                  <a:lnTo>
                    <a:pt x="66294" y="19304"/>
                  </a:lnTo>
                  <a:lnTo>
                    <a:pt x="59563" y="13716"/>
                  </a:lnTo>
                  <a:lnTo>
                    <a:pt x="57404" y="7620"/>
                  </a:lnTo>
                  <a:lnTo>
                    <a:pt x="55626" y="12065"/>
                  </a:lnTo>
                  <a:lnTo>
                    <a:pt x="47244" y="9525"/>
                  </a:lnTo>
                  <a:lnTo>
                    <a:pt x="42926" y="9525"/>
                  </a:lnTo>
                  <a:lnTo>
                    <a:pt x="34163" y="10414"/>
                  </a:lnTo>
                  <a:lnTo>
                    <a:pt x="28321" y="7620"/>
                  </a:lnTo>
                  <a:lnTo>
                    <a:pt x="30099" y="12065"/>
                  </a:lnTo>
                  <a:lnTo>
                    <a:pt x="22352" y="16129"/>
                  </a:lnTo>
                  <a:lnTo>
                    <a:pt x="19177" y="19304"/>
                  </a:lnTo>
                  <a:lnTo>
                    <a:pt x="13589" y="26035"/>
                  </a:lnTo>
                  <a:lnTo>
                    <a:pt x="11938" y="30099"/>
                  </a:lnTo>
                  <a:lnTo>
                    <a:pt x="9398" y="38481"/>
                  </a:lnTo>
                  <a:lnTo>
                    <a:pt x="9398" y="42926"/>
                  </a:lnTo>
                  <a:lnTo>
                    <a:pt x="10287" y="51562"/>
                  </a:lnTo>
                  <a:lnTo>
                    <a:pt x="11938" y="55626"/>
                  </a:lnTo>
                  <a:lnTo>
                    <a:pt x="16002" y="63373"/>
                  </a:lnTo>
                  <a:lnTo>
                    <a:pt x="19177" y="66548"/>
                  </a:lnTo>
                  <a:lnTo>
                    <a:pt x="25908" y="72136"/>
                  </a:lnTo>
                  <a:lnTo>
                    <a:pt x="29972" y="73787"/>
                  </a:lnTo>
                  <a:lnTo>
                    <a:pt x="38354" y="76327"/>
                  </a:lnTo>
                  <a:lnTo>
                    <a:pt x="42799" y="76327"/>
                  </a:lnTo>
                  <a:lnTo>
                    <a:pt x="51435" y="75438"/>
                  </a:lnTo>
                  <a:lnTo>
                    <a:pt x="55499" y="73787"/>
                  </a:lnTo>
                  <a:lnTo>
                    <a:pt x="63246" y="69723"/>
                  </a:lnTo>
                  <a:lnTo>
                    <a:pt x="69723" y="69977"/>
                  </a:lnTo>
                  <a:lnTo>
                    <a:pt x="66294" y="66548"/>
                  </a:lnTo>
                  <a:lnTo>
                    <a:pt x="71882" y="59817"/>
                  </a:lnTo>
                  <a:lnTo>
                    <a:pt x="77978" y="57531"/>
                  </a:lnTo>
                  <a:lnTo>
                    <a:pt x="73533" y="55753"/>
                  </a:lnTo>
                  <a:lnTo>
                    <a:pt x="76073" y="47371"/>
                  </a:lnTo>
                  <a:close/>
                </a:path>
              </a:pathLst>
            </a:custGeom>
            <a:solidFill>
              <a:srgbClr val="474342"/>
            </a:solidFill>
          </p:spPr>
          <p:txBody>
            <a:bodyPr/>
            <a:lstStyle/>
            <a:p>
              <a:endParaRPr lang="en-US"/>
            </a:p>
          </p:txBody>
        </p:sp>
      </p:grpSp>
      <p:sp>
        <p:nvSpPr>
          <p:cNvPr id="14" name="Freeform 14"/>
          <p:cNvSpPr/>
          <p:nvPr/>
        </p:nvSpPr>
        <p:spPr>
          <a:xfrm>
            <a:off x="8597036" y="0"/>
            <a:ext cx="1152525" cy="7315200"/>
          </a:xfrm>
          <a:custGeom>
            <a:avLst/>
            <a:gdLst/>
            <a:ahLst/>
            <a:cxnLst/>
            <a:rect l="l" t="t" r="r" b="b"/>
            <a:pathLst>
              <a:path w="1152525" h="7315200">
                <a:moveTo>
                  <a:pt x="0" y="0"/>
                </a:moveTo>
                <a:lnTo>
                  <a:pt x="1152525" y="0"/>
                </a:lnTo>
                <a:lnTo>
                  <a:pt x="1152525" y="7315200"/>
                </a:lnTo>
                <a:lnTo>
                  <a:pt x="0" y="7315200"/>
                </a:lnTo>
                <a:lnTo>
                  <a:pt x="0" y="0"/>
                </a:lnTo>
                <a:close/>
              </a:path>
            </a:pathLst>
          </a:custGeom>
          <a:blipFill>
            <a:blip r:embed="rId5"/>
            <a:stretch>
              <a:fillRect l="-295352" r="-426135"/>
            </a:stretch>
          </a:blipFill>
        </p:spPr>
        <p:txBody>
          <a:bodyPr/>
          <a:lstStyle/>
          <a:p>
            <a:endParaRPr lang="en-US"/>
          </a:p>
        </p:txBody>
      </p:sp>
      <p:sp>
        <p:nvSpPr>
          <p:cNvPr id="15" name="Freeform 15"/>
          <p:cNvSpPr/>
          <p:nvPr/>
        </p:nvSpPr>
        <p:spPr>
          <a:xfrm>
            <a:off x="664112" y="6636029"/>
            <a:ext cx="1411462" cy="397707"/>
          </a:xfrm>
          <a:custGeom>
            <a:avLst/>
            <a:gdLst/>
            <a:ahLst/>
            <a:cxnLst/>
            <a:rect l="l" t="t" r="r" b="b"/>
            <a:pathLst>
              <a:path w="1411462" h="397707">
                <a:moveTo>
                  <a:pt x="0" y="0"/>
                </a:moveTo>
                <a:lnTo>
                  <a:pt x="1411462" y="0"/>
                </a:lnTo>
                <a:lnTo>
                  <a:pt x="1411462" y="397707"/>
                </a:lnTo>
                <a:lnTo>
                  <a:pt x="0" y="3977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a:off x="4360202" y="3924386"/>
            <a:ext cx="5095875" cy="3238500"/>
          </a:xfrm>
          <a:custGeom>
            <a:avLst/>
            <a:gdLst/>
            <a:ahLst/>
            <a:cxnLst/>
            <a:rect l="l" t="t" r="r" b="b"/>
            <a:pathLst>
              <a:path w="5095875" h="3238500">
                <a:moveTo>
                  <a:pt x="0" y="0"/>
                </a:moveTo>
                <a:lnTo>
                  <a:pt x="5095875" y="0"/>
                </a:lnTo>
                <a:lnTo>
                  <a:pt x="5095875" y="3238500"/>
                </a:lnTo>
                <a:lnTo>
                  <a:pt x="0" y="3238500"/>
                </a:lnTo>
                <a:lnTo>
                  <a:pt x="0" y="0"/>
                </a:lnTo>
                <a:close/>
              </a:path>
            </a:pathLst>
          </a:custGeom>
          <a:blipFill>
            <a:blip r:embed="rId8"/>
            <a:stretch>
              <a:fillRect/>
            </a:stretch>
          </a:blipFill>
        </p:spPr>
        <p:txBody>
          <a:bodyPr/>
          <a:lstStyle/>
          <a:p>
            <a:endParaRPr lang="en-US"/>
          </a:p>
        </p:txBody>
      </p:sp>
      <p:sp>
        <p:nvSpPr>
          <p:cNvPr id="17" name="TextBox 17"/>
          <p:cNvSpPr txBox="1"/>
          <p:nvPr/>
        </p:nvSpPr>
        <p:spPr>
          <a:xfrm>
            <a:off x="1134237" y="1640234"/>
            <a:ext cx="6646716" cy="2275522"/>
          </a:xfrm>
          <a:prstGeom prst="rect">
            <a:avLst/>
          </a:prstGeom>
        </p:spPr>
        <p:txBody>
          <a:bodyPr lIns="0" tIns="0" rIns="0" bIns="0" rtlCol="0" anchor="t">
            <a:spAutoFit/>
          </a:bodyPr>
          <a:lstStyle/>
          <a:p>
            <a:pPr algn="just">
              <a:lnSpc>
                <a:spcPts val="3000"/>
              </a:lnSpc>
            </a:pPr>
            <a:r>
              <a:rPr lang="en-US" sz="2100" spc="14">
                <a:solidFill>
                  <a:srgbClr val="474342"/>
                </a:solidFill>
                <a:latin typeface="IBM Plex Sans Condensed"/>
              </a:rPr>
              <a:t>You should receive the notice by mail within 2-4 weeks after mailing the OPT application to USCIS. </a:t>
            </a:r>
          </a:p>
          <a:p>
            <a:pPr algn="l">
              <a:lnSpc>
                <a:spcPts val="3000"/>
              </a:lnSpc>
            </a:pPr>
            <a:r>
              <a:rPr lang="en-US" sz="2100" spc="14">
                <a:solidFill>
                  <a:srgbClr val="474342"/>
                </a:solidFill>
                <a:latin typeface="IBM Plex Sans Condensed"/>
              </a:rPr>
              <a:t>The I-797C is necessary if you want to: </a:t>
            </a:r>
          </a:p>
          <a:p>
            <a:pPr algn="l">
              <a:lnSpc>
                <a:spcPts val="3000"/>
              </a:lnSpc>
            </a:pPr>
            <a:r>
              <a:rPr lang="en-US" sz="2100" spc="14">
                <a:solidFill>
                  <a:srgbClr val="474342"/>
                </a:solidFill>
                <a:latin typeface="IBM Plex Sans Condensed"/>
              </a:rPr>
              <a:t>inquire about the status of your OPT application. </a:t>
            </a:r>
          </a:p>
          <a:p>
            <a:pPr algn="l">
              <a:lnSpc>
                <a:spcPts val="3000"/>
              </a:lnSpc>
            </a:pPr>
            <a:r>
              <a:rPr lang="en-US" sz="2100" spc="14">
                <a:solidFill>
                  <a:srgbClr val="474342"/>
                </a:solidFill>
                <a:latin typeface="IBM Plex Sans Condensed"/>
              </a:rPr>
              <a:t>travel outside the U.S. while your OPT is pending.</a:t>
            </a:r>
          </a:p>
          <a:p>
            <a:pPr algn="l">
              <a:lnSpc>
                <a:spcPts val="3000"/>
              </a:lnSpc>
            </a:pPr>
            <a:r>
              <a:rPr lang="en-US" sz="2100" spc="14">
                <a:solidFill>
                  <a:srgbClr val="474342"/>
                </a:solidFill>
                <a:latin typeface="IBM Plex Sans Condensed"/>
              </a:rPr>
              <a:t>Receiving the I-797C does NOT grant you work authorization. </a:t>
            </a:r>
          </a:p>
        </p:txBody>
      </p:sp>
      <p:sp>
        <p:nvSpPr>
          <p:cNvPr id="18" name="TextBox 18"/>
          <p:cNvSpPr txBox="1"/>
          <p:nvPr/>
        </p:nvSpPr>
        <p:spPr>
          <a:xfrm>
            <a:off x="719757" y="862003"/>
            <a:ext cx="5602128" cy="811530"/>
          </a:xfrm>
          <a:prstGeom prst="rect">
            <a:avLst/>
          </a:prstGeom>
        </p:spPr>
        <p:txBody>
          <a:bodyPr lIns="0" tIns="0" rIns="0" bIns="0" rtlCol="0" anchor="t">
            <a:spAutoFit/>
          </a:bodyPr>
          <a:lstStyle/>
          <a:p>
            <a:pPr algn="l">
              <a:lnSpc>
                <a:spcPts val="6719"/>
              </a:lnSpc>
            </a:pPr>
            <a:r>
              <a:rPr lang="en-US" sz="4800" spc="24">
                <a:solidFill>
                  <a:srgbClr val="7A2426"/>
                </a:solidFill>
                <a:latin typeface="Open Sans Condensed"/>
              </a:rPr>
              <a:t>Receipt of Form I-797c</a:t>
            </a:r>
          </a:p>
        </p:txBody>
      </p:sp>
      <p:pic>
        <p:nvPicPr>
          <p:cNvPr id="21" name="Audio 20">
            <a:hlinkClick r:id="" action="ppaction://media"/>
            <a:extLst>
              <a:ext uri="{FF2B5EF4-FFF2-40B4-BE49-F238E27FC236}">
                <a16:creationId xmlns:a16="http://schemas.microsoft.com/office/drawing/2014/main" id="{4A3C931C-F694-13E8-6D82-B5719CAE5D57}"/>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75147" t="-175147" r="-175147" b="-175147"/>
          <a:stretch>
            <a:fillRect/>
          </a:stretch>
        </p:blipFill>
        <p:spPr>
          <a:xfrm>
            <a:off x="7471258" y="5032858"/>
            <a:ext cx="2194560" cy="219456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8493"/>
    </mc:Choice>
    <mc:Fallback xmlns="">
      <p:transition spd="slow" advTm="28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932460">
            <a:off x="373504" y="793871"/>
            <a:ext cx="1019175" cy="571500"/>
            <a:chOff x="0" y="0"/>
            <a:chExt cx="1358900" cy="762000"/>
          </a:xfrm>
        </p:grpSpPr>
        <p:sp>
          <p:nvSpPr>
            <p:cNvPr id="3" name="Freeform 3"/>
            <p:cNvSpPr/>
            <p:nvPr/>
          </p:nvSpPr>
          <p:spPr>
            <a:xfrm>
              <a:off x="0" y="0"/>
              <a:ext cx="1358900" cy="762000"/>
            </a:xfrm>
            <a:custGeom>
              <a:avLst/>
              <a:gdLst/>
              <a:ahLst/>
              <a:cxnLst/>
              <a:rect l="l" t="t" r="r" b="b"/>
              <a:pathLst>
                <a:path w="1358900" h="762000">
                  <a:moveTo>
                    <a:pt x="1358900" y="0"/>
                  </a:moveTo>
                  <a:lnTo>
                    <a:pt x="80010" y="0"/>
                  </a:lnTo>
                  <a:lnTo>
                    <a:pt x="0" y="0"/>
                  </a:lnTo>
                  <a:lnTo>
                    <a:pt x="0" y="762000"/>
                  </a:lnTo>
                  <a:lnTo>
                    <a:pt x="1358900" y="762000"/>
                  </a:lnTo>
                  <a:lnTo>
                    <a:pt x="1358900" y="0"/>
                  </a:lnTo>
                  <a:close/>
                </a:path>
              </a:pathLst>
            </a:custGeom>
            <a:blipFill>
              <a:blip r:embed="rId4"/>
              <a:stretch>
                <a:fillRect/>
              </a:stretch>
            </a:blipFill>
          </p:spPr>
          <p:txBody>
            <a:bodyPr/>
            <a:lstStyle/>
            <a:p>
              <a:endParaRPr lang="en-US"/>
            </a:p>
          </p:txBody>
        </p:sp>
      </p:grpSp>
      <p:sp>
        <p:nvSpPr>
          <p:cNvPr id="4" name="Freeform 4"/>
          <p:cNvSpPr/>
          <p:nvPr/>
        </p:nvSpPr>
        <p:spPr>
          <a:xfrm>
            <a:off x="8597036" y="0"/>
            <a:ext cx="1152525" cy="7315200"/>
          </a:xfrm>
          <a:custGeom>
            <a:avLst/>
            <a:gdLst/>
            <a:ahLst/>
            <a:cxnLst/>
            <a:rect l="l" t="t" r="r" b="b"/>
            <a:pathLst>
              <a:path w="1152525" h="7315200">
                <a:moveTo>
                  <a:pt x="0" y="0"/>
                </a:moveTo>
                <a:lnTo>
                  <a:pt x="1152525" y="0"/>
                </a:lnTo>
                <a:lnTo>
                  <a:pt x="1152525" y="7315200"/>
                </a:lnTo>
                <a:lnTo>
                  <a:pt x="0" y="7315200"/>
                </a:lnTo>
                <a:lnTo>
                  <a:pt x="0" y="0"/>
                </a:lnTo>
                <a:close/>
              </a:path>
            </a:pathLst>
          </a:custGeom>
          <a:blipFill>
            <a:blip r:embed="rId5"/>
            <a:stretch>
              <a:fillRect l="-295352" r="-426135"/>
            </a:stretch>
          </a:blipFill>
        </p:spPr>
        <p:txBody>
          <a:bodyPr/>
          <a:lstStyle/>
          <a:p>
            <a:endParaRPr lang="en-US"/>
          </a:p>
        </p:txBody>
      </p:sp>
      <p:sp>
        <p:nvSpPr>
          <p:cNvPr id="5" name="Freeform 5"/>
          <p:cNvSpPr/>
          <p:nvPr/>
        </p:nvSpPr>
        <p:spPr>
          <a:xfrm>
            <a:off x="664112" y="6636029"/>
            <a:ext cx="1411462" cy="397707"/>
          </a:xfrm>
          <a:custGeom>
            <a:avLst/>
            <a:gdLst/>
            <a:ahLst/>
            <a:cxnLst/>
            <a:rect l="l" t="t" r="r" b="b"/>
            <a:pathLst>
              <a:path w="1411462" h="397707">
                <a:moveTo>
                  <a:pt x="0" y="0"/>
                </a:moveTo>
                <a:lnTo>
                  <a:pt x="1411462" y="0"/>
                </a:lnTo>
                <a:lnTo>
                  <a:pt x="1411462" y="397707"/>
                </a:lnTo>
                <a:lnTo>
                  <a:pt x="0" y="3977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719757" y="862003"/>
            <a:ext cx="5909643" cy="817245"/>
          </a:xfrm>
          <a:prstGeom prst="rect">
            <a:avLst/>
          </a:prstGeom>
        </p:spPr>
        <p:txBody>
          <a:bodyPr wrap="square" lIns="0" tIns="0" rIns="0" bIns="0" rtlCol="0" anchor="t">
            <a:spAutoFit/>
          </a:bodyPr>
          <a:lstStyle/>
          <a:p>
            <a:pPr algn="l">
              <a:lnSpc>
                <a:spcPts val="6719"/>
              </a:lnSpc>
            </a:pPr>
            <a:r>
              <a:rPr lang="en-US" sz="4800" spc="24" dirty="0">
                <a:solidFill>
                  <a:srgbClr val="7A2426"/>
                </a:solidFill>
                <a:latin typeface="Open Sans Condensed"/>
              </a:rPr>
              <a:t>Top Reasons for denial </a:t>
            </a:r>
          </a:p>
        </p:txBody>
      </p:sp>
      <p:sp>
        <p:nvSpPr>
          <p:cNvPr id="7" name="TextBox 7"/>
          <p:cNvSpPr txBox="1"/>
          <p:nvPr/>
        </p:nvSpPr>
        <p:spPr>
          <a:xfrm>
            <a:off x="731520" y="1660531"/>
            <a:ext cx="7914018" cy="4706177"/>
          </a:xfrm>
          <a:prstGeom prst="rect">
            <a:avLst/>
          </a:prstGeom>
        </p:spPr>
        <p:txBody>
          <a:bodyPr lIns="0" tIns="0" rIns="0" bIns="0" rtlCol="0" anchor="t">
            <a:spAutoFit/>
          </a:bodyPr>
          <a:lstStyle/>
          <a:p>
            <a:pPr marL="459867" lvl="1" indent="-229933" algn="l">
              <a:lnSpc>
                <a:spcPts val="2924"/>
              </a:lnSpc>
              <a:buFont typeface="Arial"/>
              <a:buChar char="•"/>
            </a:pPr>
            <a:r>
              <a:rPr lang="en-US" sz="2129" spc="14">
                <a:solidFill>
                  <a:srgbClr val="474342"/>
                </a:solidFill>
                <a:latin typeface="IBM Plex Sans Condensed"/>
              </a:rPr>
              <a:t>Payment Issues:</a:t>
            </a:r>
          </a:p>
          <a:p>
            <a:pPr marL="459867" lvl="1" indent="-229933" algn="l">
              <a:lnSpc>
                <a:spcPts val="2924"/>
              </a:lnSpc>
              <a:buFont typeface="Arial"/>
              <a:buChar char="•"/>
            </a:pPr>
            <a:r>
              <a:rPr lang="en-US" sz="2129" spc="14">
                <a:solidFill>
                  <a:srgbClr val="474342"/>
                </a:solidFill>
                <a:latin typeface="IBM Plex Sans Condensed"/>
              </a:rPr>
              <a:t>Check or Credit Card payment: Money is not in account at time of processing </a:t>
            </a:r>
          </a:p>
          <a:p>
            <a:pPr marL="459867" lvl="1" indent="-229933" algn="l">
              <a:lnSpc>
                <a:spcPts val="2924"/>
              </a:lnSpc>
              <a:buFont typeface="Arial"/>
              <a:buChar char="•"/>
            </a:pPr>
            <a:r>
              <a:rPr lang="en-US" sz="2129" spc="14">
                <a:solidFill>
                  <a:srgbClr val="474342"/>
                </a:solidFill>
                <a:latin typeface="IBM Plex Sans Condensed"/>
              </a:rPr>
              <a:t>Incorrect fee amount </a:t>
            </a:r>
          </a:p>
          <a:p>
            <a:pPr marL="459867" lvl="1" indent="-229933" algn="l">
              <a:lnSpc>
                <a:spcPts val="2924"/>
              </a:lnSpc>
              <a:buFont typeface="Arial"/>
              <a:buChar char="•"/>
            </a:pPr>
            <a:r>
              <a:rPr lang="en-US" sz="2129" spc="14">
                <a:solidFill>
                  <a:srgbClr val="474342"/>
                </a:solidFill>
                <a:latin typeface="IBM Plex Sans Condensed"/>
              </a:rPr>
              <a:t>Check or money order form not completed properly</a:t>
            </a:r>
          </a:p>
          <a:p>
            <a:pPr marL="459867" lvl="1" indent="-229933" algn="l">
              <a:lnSpc>
                <a:spcPts val="2924"/>
              </a:lnSpc>
              <a:buFont typeface="Arial"/>
              <a:buChar char="•"/>
            </a:pPr>
            <a:r>
              <a:rPr lang="en-US" sz="2129" spc="14">
                <a:solidFill>
                  <a:srgbClr val="474342"/>
                </a:solidFill>
                <a:latin typeface="IBM Plex Sans Condensed"/>
              </a:rPr>
              <a:t>Wrong dates on check, money order (U.S Date style = MONTH/DAY/YEAR = MM/DD/YYYY)</a:t>
            </a:r>
          </a:p>
          <a:p>
            <a:pPr marL="459867" lvl="1" indent="-229933" algn="l">
              <a:lnSpc>
                <a:spcPts val="2924"/>
              </a:lnSpc>
              <a:buFont typeface="Arial"/>
              <a:buChar char="•"/>
            </a:pPr>
            <a:r>
              <a:rPr lang="en-US" sz="2129" spc="14">
                <a:solidFill>
                  <a:srgbClr val="474342"/>
                </a:solidFill>
                <a:latin typeface="IBM Plex Sans Condensed"/>
              </a:rPr>
              <a:t>Application received too late: USCIS must receive application no later than 30 days after OPT recommendation</a:t>
            </a:r>
          </a:p>
          <a:p>
            <a:pPr marL="459867" lvl="1" indent="-229933" algn="l">
              <a:lnSpc>
                <a:spcPts val="2924"/>
              </a:lnSpc>
              <a:buFont typeface="Arial"/>
              <a:buChar char="•"/>
            </a:pPr>
            <a:r>
              <a:rPr lang="en-US" sz="2129" spc="14">
                <a:solidFill>
                  <a:srgbClr val="474342"/>
                </a:solidFill>
                <a:latin typeface="IBM Plex Sans Condensed"/>
              </a:rPr>
              <a:t>I-765 problems: Incomplete or incorrect fields</a:t>
            </a:r>
          </a:p>
          <a:p>
            <a:pPr marL="459867" lvl="1" indent="-229933" algn="l">
              <a:lnSpc>
                <a:spcPts val="2924"/>
              </a:lnSpc>
              <a:buFont typeface="Arial"/>
              <a:buChar char="•"/>
            </a:pPr>
            <a:r>
              <a:rPr lang="en-US" sz="2129" spc="14">
                <a:solidFill>
                  <a:srgbClr val="474342"/>
                </a:solidFill>
                <a:latin typeface="IBM Plex Sans Condensed"/>
              </a:rPr>
              <a:t>Application not signed: sign your FULL NAME (first and last)</a:t>
            </a:r>
          </a:p>
          <a:p>
            <a:pPr algn="l">
              <a:lnSpc>
                <a:spcPts val="2924"/>
              </a:lnSpc>
            </a:pPr>
            <a:endParaRPr lang="en-US" sz="2129" spc="14">
              <a:solidFill>
                <a:srgbClr val="474342"/>
              </a:solidFill>
              <a:latin typeface="IBM Plex Sans Condensed"/>
            </a:endParaRPr>
          </a:p>
          <a:p>
            <a:pPr algn="l">
              <a:lnSpc>
                <a:spcPts val="2924"/>
              </a:lnSpc>
            </a:pPr>
            <a:r>
              <a:rPr lang="en-US" sz="2129" spc="14">
                <a:solidFill>
                  <a:srgbClr val="474342"/>
                </a:solidFill>
                <a:latin typeface="IBM Plex Sans Condensed"/>
              </a:rPr>
              <a:t> NOTE: if your application is denied please contact OISS immediately</a:t>
            </a:r>
          </a:p>
        </p:txBody>
      </p:sp>
      <p:sp>
        <p:nvSpPr>
          <p:cNvPr id="8" name="AutoShape 8"/>
          <p:cNvSpPr/>
          <p:nvPr/>
        </p:nvSpPr>
        <p:spPr>
          <a:xfrm>
            <a:off x="883091" y="6366708"/>
            <a:ext cx="7417919" cy="38100"/>
          </a:xfrm>
          <a:prstGeom prst="line">
            <a:avLst/>
          </a:prstGeom>
          <a:ln w="38100" cap="flat">
            <a:solidFill>
              <a:srgbClr val="000000"/>
            </a:solidFill>
            <a:prstDash val="solid"/>
            <a:headEnd type="none" w="sm" len="sm"/>
            <a:tailEnd type="none" w="sm" len="sm"/>
          </a:ln>
        </p:spPr>
        <p:txBody>
          <a:bodyPr/>
          <a:lstStyle/>
          <a:p>
            <a:endParaRPr lang="en-US"/>
          </a:p>
        </p:txBody>
      </p:sp>
      <p:pic>
        <p:nvPicPr>
          <p:cNvPr id="11" name="Audio 10">
            <a:hlinkClick r:id="" action="ppaction://media"/>
            <a:extLst>
              <a:ext uri="{FF2B5EF4-FFF2-40B4-BE49-F238E27FC236}">
                <a16:creationId xmlns:a16="http://schemas.microsoft.com/office/drawing/2014/main" id="{930CCE31-019B-3496-490F-028568C39348}"/>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75147" t="-175147" r="-175147" b="-175147"/>
          <a:stretch>
            <a:fillRect/>
          </a:stretch>
        </p:blipFill>
        <p:spPr>
          <a:xfrm>
            <a:off x="7471258" y="5032858"/>
            <a:ext cx="2194560" cy="219456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63709"/>
    </mc:Choice>
    <mc:Fallback xmlns="">
      <p:transition spd="slow" advTm="63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597036" y="0"/>
            <a:ext cx="1152525" cy="7315200"/>
          </a:xfrm>
          <a:custGeom>
            <a:avLst/>
            <a:gdLst/>
            <a:ahLst/>
            <a:cxnLst/>
            <a:rect l="l" t="t" r="r" b="b"/>
            <a:pathLst>
              <a:path w="1152525" h="7315200">
                <a:moveTo>
                  <a:pt x="0" y="0"/>
                </a:moveTo>
                <a:lnTo>
                  <a:pt x="1152525" y="0"/>
                </a:lnTo>
                <a:lnTo>
                  <a:pt x="1152525" y="7315200"/>
                </a:lnTo>
                <a:lnTo>
                  <a:pt x="0" y="7315200"/>
                </a:lnTo>
                <a:lnTo>
                  <a:pt x="0" y="0"/>
                </a:lnTo>
                <a:close/>
              </a:path>
            </a:pathLst>
          </a:custGeom>
          <a:blipFill>
            <a:blip r:embed="rId4"/>
            <a:stretch>
              <a:fillRect l="-295352" r="-426135"/>
            </a:stretch>
          </a:blipFill>
        </p:spPr>
        <p:txBody>
          <a:bodyPr/>
          <a:lstStyle/>
          <a:p>
            <a:endParaRPr lang="en-US"/>
          </a:p>
        </p:txBody>
      </p:sp>
      <p:grpSp>
        <p:nvGrpSpPr>
          <p:cNvPr id="3" name="Group 3"/>
          <p:cNvGrpSpPr>
            <a:grpSpLocks noChangeAspect="1"/>
          </p:cNvGrpSpPr>
          <p:nvPr/>
        </p:nvGrpSpPr>
        <p:grpSpPr>
          <a:xfrm rot="-932460">
            <a:off x="373504" y="793871"/>
            <a:ext cx="1019175" cy="571500"/>
            <a:chOff x="0" y="0"/>
            <a:chExt cx="1358900" cy="762000"/>
          </a:xfrm>
        </p:grpSpPr>
        <p:sp>
          <p:nvSpPr>
            <p:cNvPr id="4" name="Freeform 4"/>
            <p:cNvSpPr/>
            <p:nvPr/>
          </p:nvSpPr>
          <p:spPr>
            <a:xfrm>
              <a:off x="0" y="0"/>
              <a:ext cx="1358900" cy="762000"/>
            </a:xfrm>
            <a:custGeom>
              <a:avLst/>
              <a:gdLst/>
              <a:ahLst/>
              <a:cxnLst/>
              <a:rect l="l" t="t" r="r" b="b"/>
              <a:pathLst>
                <a:path w="1358900" h="762000">
                  <a:moveTo>
                    <a:pt x="1358900" y="0"/>
                  </a:moveTo>
                  <a:lnTo>
                    <a:pt x="80010" y="0"/>
                  </a:lnTo>
                  <a:lnTo>
                    <a:pt x="0" y="0"/>
                  </a:lnTo>
                  <a:lnTo>
                    <a:pt x="0" y="762000"/>
                  </a:lnTo>
                  <a:lnTo>
                    <a:pt x="1358900" y="762000"/>
                  </a:lnTo>
                  <a:lnTo>
                    <a:pt x="1358900" y="0"/>
                  </a:lnTo>
                  <a:close/>
                </a:path>
              </a:pathLst>
            </a:custGeom>
            <a:blipFill>
              <a:blip r:embed="rId5"/>
              <a:stretch>
                <a:fillRect/>
              </a:stretch>
            </a:blipFill>
          </p:spPr>
          <p:txBody>
            <a:bodyPr/>
            <a:lstStyle/>
            <a:p>
              <a:endParaRPr lang="en-US"/>
            </a:p>
          </p:txBody>
        </p:sp>
      </p:grpSp>
      <p:grpSp>
        <p:nvGrpSpPr>
          <p:cNvPr id="5" name="Group 5"/>
          <p:cNvGrpSpPr>
            <a:grpSpLocks noChangeAspect="1"/>
          </p:cNvGrpSpPr>
          <p:nvPr/>
        </p:nvGrpSpPr>
        <p:grpSpPr>
          <a:xfrm rot="7014960">
            <a:off x="5071300" y="3786149"/>
            <a:ext cx="2686412" cy="1772202"/>
            <a:chOff x="0" y="0"/>
            <a:chExt cx="3581883" cy="2362937"/>
          </a:xfrm>
        </p:grpSpPr>
        <p:sp>
          <p:nvSpPr>
            <p:cNvPr id="6" name="Freeform 6"/>
            <p:cNvSpPr/>
            <p:nvPr/>
          </p:nvSpPr>
          <p:spPr>
            <a:xfrm>
              <a:off x="0" y="0"/>
              <a:ext cx="3581908" cy="2362962"/>
            </a:xfrm>
            <a:custGeom>
              <a:avLst/>
              <a:gdLst/>
              <a:ahLst/>
              <a:cxnLst/>
              <a:rect l="l" t="t" r="r" b="b"/>
              <a:pathLst>
                <a:path w="3581908" h="2362962">
                  <a:moveTo>
                    <a:pt x="508" y="2362962"/>
                  </a:moveTo>
                  <a:lnTo>
                    <a:pt x="3581908" y="2362200"/>
                  </a:lnTo>
                  <a:lnTo>
                    <a:pt x="3581400" y="0"/>
                  </a:lnTo>
                  <a:lnTo>
                    <a:pt x="2961767" y="127"/>
                  </a:lnTo>
                  <a:lnTo>
                    <a:pt x="0" y="762"/>
                  </a:lnTo>
                  <a:lnTo>
                    <a:pt x="508" y="2362962"/>
                  </a:lnTo>
                  <a:close/>
                </a:path>
              </a:pathLst>
            </a:custGeom>
            <a:blipFill>
              <a:blip r:embed="rId5"/>
              <a:stretch>
                <a:fillRect l="-8410" t="-2" r="-8607" b="-1"/>
              </a:stretch>
            </a:blipFill>
          </p:spPr>
          <p:txBody>
            <a:bodyPr/>
            <a:lstStyle/>
            <a:p>
              <a:endParaRPr lang="en-US"/>
            </a:p>
          </p:txBody>
        </p:sp>
      </p:grpSp>
      <p:grpSp>
        <p:nvGrpSpPr>
          <p:cNvPr id="7" name="Group 7"/>
          <p:cNvGrpSpPr>
            <a:grpSpLocks noChangeAspect="1"/>
          </p:cNvGrpSpPr>
          <p:nvPr/>
        </p:nvGrpSpPr>
        <p:grpSpPr>
          <a:xfrm rot="768360">
            <a:off x="5646506" y="3311166"/>
            <a:ext cx="2467194" cy="3038646"/>
            <a:chOff x="0" y="0"/>
            <a:chExt cx="3289592" cy="4051529"/>
          </a:xfrm>
        </p:grpSpPr>
        <p:sp>
          <p:nvSpPr>
            <p:cNvPr id="8" name="Freeform 8"/>
            <p:cNvSpPr/>
            <p:nvPr/>
          </p:nvSpPr>
          <p:spPr>
            <a:xfrm>
              <a:off x="0" y="0"/>
              <a:ext cx="3289554" cy="4051554"/>
            </a:xfrm>
            <a:custGeom>
              <a:avLst/>
              <a:gdLst/>
              <a:ahLst/>
              <a:cxnLst/>
              <a:rect l="l" t="t" r="r" b="b"/>
              <a:pathLst>
                <a:path w="3289554" h="4051554">
                  <a:moveTo>
                    <a:pt x="0" y="254"/>
                  </a:moveTo>
                  <a:lnTo>
                    <a:pt x="254" y="4051554"/>
                  </a:lnTo>
                  <a:lnTo>
                    <a:pt x="1080262" y="4051427"/>
                  </a:lnTo>
                  <a:lnTo>
                    <a:pt x="3289554" y="4051300"/>
                  </a:lnTo>
                  <a:lnTo>
                    <a:pt x="3289427" y="2696845"/>
                  </a:lnTo>
                  <a:lnTo>
                    <a:pt x="3289300" y="0"/>
                  </a:lnTo>
                  <a:lnTo>
                    <a:pt x="0" y="254"/>
                  </a:lnTo>
                  <a:close/>
                </a:path>
              </a:pathLst>
            </a:custGeom>
            <a:blipFill>
              <a:blip r:embed="rId6"/>
              <a:stretch>
                <a:fillRect r="-1"/>
              </a:stretch>
            </a:blipFill>
          </p:spPr>
          <p:txBody>
            <a:bodyPr/>
            <a:lstStyle/>
            <a:p>
              <a:endParaRPr lang="en-US"/>
            </a:p>
          </p:txBody>
        </p:sp>
      </p:grpSp>
      <p:sp>
        <p:nvSpPr>
          <p:cNvPr id="9" name="Freeform 9"/>
          <p:cNvSpPr/>
          <p:nvPr/>
        </p:nvSpPr>
        <p:spPr>
          <a:xfrm>
            <a:off x="664112" y="6636029"/>
            <a:ext cx="1411462" cy="397707"/>
          </a:xfrm>
          <a:custGeom>
            <a:avLst/>
            <a:gdLst/>
            <a:ahLst/>
            <a:cxnLst/>
            <a:rect l="l" t="t" r="r" b="b"/>
            <a:pathLst>
              <a:path w="1411462" h="397707">
                <a:moveTo>
                  <a:pt x="0" y="0"/>
                </a:moveTo>
                <a:lnTo>
                  <a:pt x="1411462" y="0"/>
                </a:lnTo>
                <a:lnTo>
                  <a:pt x="1411462" y="397707"/>
                </a:lnTo>
                <a:lnTo>
                  <a:pt x="0" y="39770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p:nvPr/>
        </p:nvSpPr>
        <p:spPr>
          <a:xfrm>
            <a:off x="2272484" y="3051762"/>
            <a:ext cx="2561692" cy="505590"/>
          </a:xfrm>
          <a:prstGeom prst="rect">
            <a:avLst/>
          </a:prstGeom>
        </p:spPr>
        <p:txBody>
          <a:bodyPr lIns="0" tIns="0" rIns="0" bIns="0" rtlCol="0" anchor="t">
            <a:spAutoFit/>
          </a:bodyPr>
          <a:lstStyle/>
          <a:p>
            <a:pPr algn="ctr">
              <a:lnSpc>
                <a:spcPts val="1418"/>
              </a:lnSpc>
            </a:pPr>
            <a:r>
              <a:rPr lang="en-US" sz="1099" spc="3">
                <a:solidFill>
                  <a:srgbClr val="474342"/>
                </a:solidFill>
                <a:latin typeface="IBM Plex Sans Condensed"/>
              </a:rPr>
              <a:t> </a:t>
            </a:r>
          </a:p>
          <a:p>
            <a:pPr algn="l">
              <a:lnSpc>
                <a:spcPts val="2709"/>
              </a:lnSpc>
            </a:pPr>
            <a:r>
              <a:rPr lang="en-US" sz="2100" spc="-42">
                <a:solidFill>
                  <a:srgbClr val="474342"/>
                </a:solidFill>
                <a:latin typeface="Open Sans Condensed"/>
              </a:rPr>
              <a:t>Andrea Muilenburg</a:t>
            </a:r>
          </a:p>
        </p:txBody>
      </p:sp>
      <p:sp>
        <p:nvSpPr>
          <p:cNvPr id="11" name="TextBox 11"/>
          <p:cNvSpPr txBox="1"/>
          <p:nvPr/>
        </p:nvSpPr>
        <p:spPr>
          <a:xfrm>
            <a:off x="1369843" y="4084349"/>
            <a:ext cx="3411103" cy="949706"/>
          </a:xfrm>
          <a:prstGeom prst="rect">
            <a:avLst/>
          </a:prstGeom>
        </p:spPr>
        <p:txBody>
          <a:bodyPr lIns="0" tIns="0" rIns="0" bIns="0" rtlCol="0" anchor="t">
            <a:spAutoFit/>
          </a:bodyPr>
          <a:lstStyle/>
          <a:p>
            <a:pPr algn="ctr">
              <a:lnSpc>
                <a:spcPts val="2700"/>
              </a:lnSpc>
            </a:pPr>
            <a:r>
              <a:rPr lang="en-US" sz="2100" spc="6">
                <a:solidFill>
                  <a:srgbClr val="474342"/>
                </a:solidFill>
                <a:latin typeface="Open Sans Condensed"/>
              </a:rPr>
              <a:t>Kristin Grammer</a:t>
            </a:r>
          </a:p>
          <a:p>
            <a:pPr algn="ctr">
              <a:lnSpc>
                <a:spcPts val="2443"/>
              </a:lnSpc>
            </a:pPr>
            <a:r>
              <a:rPr lang="en-US" sz="1900" spc="5">
                <a:solidFill>
                  <a:srgbClr val="474342"/>
                </a:solidFill>
                <a:latin typeface="IBM Plex Sans Condensed"/>
              </a:rPr>
              <a:t>Associate Director of International Student &amp; Scholar Success, DSO </a:t>
            </a:r>
          </a:p>
        </p:txBody>
      </p:sp>
      <p:sp>
        <p:nvSpPr>
          <p:cNvPr id="12" name="TextBox 12"/>
          <p:cNvSpPr txBox="1"/>
          <p:nvPr/>
        </p:nvSpPr>
        <p:spPr>
          <a:xfrm>
            <a:off x="1117425" y="5367430"/>
            <a:ext cx="3716750" cy="912698"/>
          </a:xfrm>
          <a:prstGeom prst="rect">
            <a:avLst/>
          </a:prstGeom>
        </p:spPr>
        <p:txBody>
          <a:bodyPr lIns="0" tIns="0" rIns="0" bIns="0" rtlCol="0" anchor="t">
            <a:spAutoFit/>
          </a:bodyPr>
          <a:lstStyle/>
          <a:p>
            <a:pPr algn="ctr">
              <a:lnSpc>
                <a:spcPts val="2443"/>
              </a:lnSpc>
            </a:pPr>
            <a:r>
              <a:rPr lang="en-US" sz="1900" spc="5">
                <a:solidFill>
                  <a:srgbClr val="474342"/>
                </a:solidFill>
                <a:latin typeface="Open Sans Condensed"/>
              </a:rPr>
              <a:t>Joselyn Rivas</a:t>
            </a:r>
          </a:p>
          <a:p>
            <a:pPr algn="ctr">
              <a:lnSpc>
                <a:spcPts val="2443"/>
              </a:lnSpc>
            </a:pPr>
            <a:r>
              <a:rPr lang="en-US" sz="1900" spc="5">
                <a:solidFill>
                  <a:srgbClr val="474342"/>
                </a:solidFill>
                <a:latin typeface="IBM Plex Sans Condensed"/>
              </a:rPr>
              <a:t>Johnston Registrar; DSO- Student Records </a:t>
            </a:r>
          </a:p>
        </p:txBody>
      </p:sp>
      <p:sp>
        <p:nvSpPr>
          <p:cNvPr id="13" name="TextBox 13"/>
          <p:cNvSpPr txBox="1"/>
          <p:nvPr/>
        </p:nvSpPr>
        <p:spPr>
          <a:xfrm>
            <a:off x="1011498" y="1824739"/>
            <a:ext cx="3865302" cy="1254506"/>
          </a:xfrm>
          <a:prstGeom prst="rect">
            <a:avLst/>
          </a:prstGeom>
        </p:spPr>
        <p:txBody>
          <a:bodyPr lIns="0" tIns="0" rIns="0" bIns="0" rtlCol="0" anchor="t">
            <a:spAutoFit/>
          </a:bodyPr>
          <a:lstStyle/>
          <a:p>
            <a:pPr algn="ctr">
              <a:lnSpc>
                <a:spcPts val="2700"/>
              </a:lnSpc>
            </a:pPr>
            <a:r>
              <a:rPr lang="en-US" sz="2100" spc="6">
                <a:solidFill>
                  <a:srgbClr val="474342"/>
                </a:solidFill>
                <a:latin typeface="Open Sans Condensed"/>
              </a:rPr>
              <a:t>Anne Cavender</a:t>
            </a:r>
          </a:p>
          <a:p>
            <a:pPr algn="ctr">
              <a:lnSpc>
                <a:spcPts val="2443"/>
              </a:lnSpc>
            </a:pPr>
            <a:r>
              <a:rPr lang="en-US" sz="1900" spc="5">
                <a:solidFill>
                  <a:srgbClr val="474342"/>
                </a:solidFill>
                <a:latin typeface="IBM Plex Sans Condensed"/>
              </a:rPr>
              <a:t>Associate Provost for Internationalization &amp; International Relations Program Director, PDSO </a:t>
            </a:r>
          </a:p>
        </p:txBody>
      </p:sp>
      <p:sp>
        <p:nvSpPr>
          <p:cNvPr id="14" name="TextBox 14"/>
          <p:cNvSpPr txBox="1"/>
          <p:nvPr/>
        </p:nvSpPr>
        <p:spPr>
          <a:xfrm>
            <a:off x="768125" y="3581610"/>
            <a:ext cx="4572307" cy="293573"/>
          </a:xfrm>
          <a:prstGeom prst="rect">
            <a:avLst/>
          </a:prstGeom>
        </p:spPr>
        <p:txBody>
          <a:bodyPr lIns="0" tIns="0" rIns="0" bIns="0" rtlCol="0" anchor="t">
            <a:spAutoFit/>
          </a:bodyPr>
          <a:lstStyle/>
          <a:p>
            <a:pPr algn="ctr">
              <a:lnSpc>
                <a:spcPts val="2443"/>
              </a:lnSpc>
            </a:pPr>
            <a:r>
              <a:rPr lang="en-US" sz="1900" spc="5">
                <a:solidFill>
                  <a:srgbClr val="474342"/>
                </a:solidFill>
                <a:latin typeface="IBM Plex Sans Condensed"/>
              </a:rPr>
              <a:t>Director, Office of Global Education, DSO/RO</a:t>
            </a:r>
          </a:p>
        </p:txBody>
      </p:sp>
      <p:sp>
        <p:nvSpPr>
          <p:cNvPr id="15" name="TextBox 15"/>
          <p:cNvSpPr txBox="1"/>
          <p:nvPr/>
        </p:nvSpPr>
        <p:spPr>
          <a:xfrm>
            <a:off x="719757" y="1100138"/>
            <a:ext cx="4157043" cy="577901"/>
          </a:xfrm>
          <a:prstGeom prst="rect">
            <a:avLst/>
          </a:prstGeom>
        </p:spPr>
        <p:txBody>
          <a:bodyPr lIns="0" tIns="0" rIns="0" bIns="0" rtlCol="0" anchor="t">
            <a:spAutoFit/>
          </a:bodyPr>
          <a:lstStyle/>
          <a:p>
            <a:pPr algn="l">
              <a:lnSpc>
                <a:spcPts val="4209"/>
              </a:lnSpc>
            </a:pPr>
            <a:r>
              <a:rPr lang="en-US" sz="4800" spc="-96">
                <a:solidFill>
                  <a:srgbClr val="7A2426"/>
                </a:solidFill>
                <a:latin typeface="Open Sans Condensed"/>
              </a:rPr>
              <a:t>OISS Support team</a:t>
            </a:r>
          </a:p>
        </p:txBody>
      </p:sp>
      <p:pic>
        <p:nvPicPr>
          <p:cNvPr id="22" name="Audio 21">
            <a:hlinkClick r:id="" action="ppaction://media"/>
            <a:extLst>
              <a:ext uri="{FF2B5EF4-FFF2-40B4-BE49-F238E27FC236}">
                <a16:creationId xmlns:a16="http://schemas.microsoft.com/office/drawing/2014/main" id="{E838561F-8C0D-4EE2-7D6C-748FB4E6D86A}"/>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75147" t="-175147" r="-175147" b="-175147"/>
          <a:stretch>
            <a:fillRect/>
          </a:stretch>
        </p:blipFill>
        <p:spPr>
          <a:xfrm>
            <a:off x="7471258" y="5032858"/>
            <a:ext cx="2194560" cy="219456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1095"/>
    </mc:Choice>
    <mc:Fallback xmlns="">
      <p:transition spd="slow" advTm="21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932460">
            <a:off x="373504" y="793871"/>
            <a:ext cx="1019175" cy="571500"/>
            <a:chOff x="0" y="0"/>
            <a:chExt cx="1358900" cy="762000"/>
          </a:xfrm>
        </p:grpSpPr>
        <p:sp>
          <p:nvSpPr>
            <p:cNvPr id="3" name="Freeform 3"/>
            <p:cNvSpPr/>
            <p:nvPr/>
          </p:nvSpPr>
          <p:spPr>
            <a:xfrm>
              <a:off x="0" y="0"/>
              <a:ext cx="1358900" cy="762000"/>
            </a:xfrm>
            <a:custGeom>
              <a:avLst/>
              <a:gdLst/>
              <a:ahLst/>
              <a:cxnLst/>
              <a:rect l="l" t="t" r="r" b="b"/>
              <a:pathLst>
                <a:path w="1358900" h="762000">
                  <a:moveTo>
                    <a:pt x="1358900" y="0"/>
                  </a:moveTo>
                  <a:lnTo>
                    <a:pt x="80010" y="0"/>
                  </a:lnTo>
                  <a:lnTo>
                    <a:pt x="0" y="0"/>
                  </a:lnTo>
                  <a:lnTo>
                    <a:pt x="0" y="762000"/>
                  </a:lnTo>
                  <a:lnTo>
                    <a:pt x="1358900" y="762000"/>
                  </a:lnTo>
                  <a:lnTo>
                    <a:pt x="1358900" y="0"/>
                  </a:lnTo>
                  <a:close/>
                </a:path>
              </a:pathLst>
            </a:custGeom>
            <a:blipFill>
              <a:blip r:embed="rId4"/>
              <a:stretch>
                <a:fillRect/>
              </a:stretch>
            </a:blipFill>
          </p:spPr>
          <p:txBody>
            <a:bodyPr/>
            <a:lstStyle/>
            <a:p>
              <a:endParaRPr lang="en-US"/>
            </a:p>
          </p:txBody>
        </p:sp>
      </p:grpSp>
      <p:grpSp>
        <p:nvGrpSpPr>
          <p:cNvPr id="4" name="Group 4"/>
          <p:cNvGrpSpPr>
            <a:grpSpLocks noChangeAspect="1"/>
          </p:cNvGrpSpPr>
          <p:nvPr/>
        </p:nvGrpSpPr>
        <p:grpSpPr>
          <a:xfrm>
            <a:off x="1150553" y="2055752"/>
            <a:ext cx="85725" cy="85725"/>
            <a:chOff x="0" y="0"/>
            <a:chExt cx="85725" cy="85725"/>
          </a:xfrm>
        </p:grpSpPr>
        <p:sp>
          <p:nvSpPr>
            <p:cNvPr id="5" name="Freeform 5"/>
            <p:cNvSpPr/>
            <p:nvPr/>
          </p:nvSpPr>
          <p:spPr>
            <a:xfrm>
              <a:off x="0" y="0"/>
              <a:ext cx="85725" cy="85852"/>
            </a:xfrm>
            <a:custGeom>
              <a:avLst/>
              <a:gdLst/>
              <a:ahLst/>
              <a:cxnLst/>
              <a:rect l="l" t="t" r="r" b="b"/>
              <a:pathLst>
                <a:path w="85725" h="85852">
                  <a:moveTo>
                    <a:pt x="85725" y="42926"/>
                  </a:moveTo>
                  <a:lnTo>
                    <a:pt x="84582" y="54102"/>
                  </a:lnTo>
                  <a:cubicBezTo>
                    <a:pt x="80264" y="64643"/>
                    <a:pt x="77089" y="69215"/>
                    <a:pt x="73152" y="73279"/>
                  </a:cubicBezTo>
                  <a:lnTo>
                    <a:pt x="64516" y="80391"/>
                  </a:lnTo>
                  <a:cubicBezTo>
                    <a:pt x="53975" y="84709"/>
                    <a:pt x="48514" y="85852"/>
                    <a:pt x="42799" y="85852"/>
                  </a:cubicBezTo>
                  <a:lnTo>
                    <a:pt x="31750" y="84582"/>
                  </a:lnTo>
                  <a:cubicBezTo>
                    <a:pt x="21209" y="80264"/>
                    <a:pt x="16637" y="77089"/>
                    <a:pt x="12573" y="73152"/>
                  </a:cubicBezTo>
                  <a:lnTo>
                    <a:pt x="5461" y="64516"/>
                  </a:lnTo>
                  <a:cubicBezTo>
                    <a:pt x="1143" y="53975"/>
                    <a:pt x="0" y="48514"/>
                    <a:pt x="0" y="42926"/>
                  </a:cubicBezTo>
                  <a:lnTo>
                    <a:pt x="1143" y="31750"/>
                  </a:lnTo>
                  <a:cubicBezTo>
                    <a:pt x="5461" y="21209"/>
                    <a:pt x="8509" y="16510"/>
                    <a:pt x="12573" y="12573"/>
                  </a:cubicBezTo>
                  <a:lnTo>
                    <a:pt x="21209" y="5461"/>
                  </a:lnTo>
                  <a:cubicBezTo>
                    <a:pt x="31750" y="1143"/>
                    <a:pt x="37211" y="0"/>
                    <a:pt x="42799" y="0"/>
                  </a:cubicBezTo>
                  <a:lnTo>
                    <a:pt x="53975" y="1143"/>
                  </a:lnTo>
                  <a:cubicBezTo>
                    <a:pt x="64516" y="5461"/>
                    <a:pt x="69088" y="8636"/>
                    <a:pt x="73152" y="12573"/>
                  </a:cubicBezTo>
                  <a:lnTo>
                    <a:pt x="80264" y="21209"/>
                  </a:lnTo>
                  <a:cubicBezTo>
                    <a:pt x="84582" y="31750"/>
                    <a:pt x="85725" y="37211"/>
                    <a:pt x="85725" y="42926"/>
                  </a:cubicBezTo>
                  <a:close/>
                </a:path>
              </a:pathLst>
            </a:custGeom>
            <a:solidFill>
              <a:srgbClr val="474342"/>
            </a:solidFill>
          </p:spPr>
          <p:txBody>
            <a:bodyPr/>
            <a:lstStyle/>
            <a:p>
              <a:endParaRPr lang="en-US"/>
            </a:p>
          </p:txBody>
        </p:sp>
      </p:grpSp>
      <p:grpSp>
        <p:nvGrpSpPr>
          <p:cNvPr id="6" name="Group 6"/>
          <p:cNvGrpSpPr>
            <a:grpSpLocks noChangeAspect="1"/>
          </p:cNvGrpSpPr>
          <p:nvPr/>
        </p:nvGrpSpPr>
        <p:grpSpPr>
          <a:xfrm>
            <a:off x="1150553" y="2874902"/>
            <a:ext cx="85725" cy="85725"/>
            <a:chOff x="0" y="0"/>
            <a:chExt cx="85725" cy="85725"/>
          </a:xfrm>
        </p:grpSpPr>
        <p:sp>
          <p:nvSpPr>
            <p:cNvPr id="7" name="Freeform 7"/>
            <p:cNvSpPr/>
            <p:nvPr/>
          </p:nvSpPr>
          <p:spPr>
            <a:xfrm>
              <a:off x="0" y="0"/>
              <a:ext cx="85725" cy="85852"/>
            </a:xfrm>
            <a:custGeom>
              <a:avLst/>
              <a:gdLst/>
              <a:ahLst/>
              <a:cxnLst/>
              <a:rect l="l" t="t" r="r" b="b"/>
              <a:pathLst>
                <a:path w="85725" h="85852">
                  <a:moveTo>
                    <a:pt x="85725" y="42926"/>
                  </a:moveTo>
                  <a:lnTo>
                    <a:pt x="84582" y="54102"/>
                  </a:lnTo>
                  <a:cubicBezTo>
                    <a:pt x="80264" y="64643"/>
                    <a:pt x="77089" y="69215"/>
                    <a:pt x="73152" y="73279"/>
                  </a:cubicBezTo>
                  <a:lnTo>
                    <a:pt x="64516" y="80391"/>
                  </a:lnTo>
                  <a:cubicBezTo>
                    <a:pt x="53975" y="84709"/>
                    <a:pt x="48514" y="85852"/>
                    <a:pt x="42799" y="85852"/>
                  </a:cubicBezTo>
                  <a:lnTo>
                    <a:pt x="31750" y="84582"/>
                  </a:lnTo>
                  <a:cubicBezTo>
                    <a:pt x="21209" y="80264"/>
                    <a:pt x="16637" y="77089"/>
                    <a:pt x="12573" y="73152"/>
                  </a:cubicBezTo>
                  <a:lnTo>
                    <a:pt x="5461" y="64516"/>
                  </a:lnTo>
                  <a:cubicBezTo>
                    <a:pt x="1143" y="53975"/>
                    <a:pt x="0" y="48514"/>
                    <a:pt x="0" y="42926"/>
                  </a:cubicBezTo>
                  <a:lnTo>
                    <a:pt x="1143" y="31750"/>
                  </a:lnTo>
                  <a:cubicBezTo>
                    <a:pt x="5461" y="21209"/>
                    <a:pt x="8509" y="16510"/>
                    <a:pt x="12573" y="12573"/>
                  </a:cubicBezTo>
                  <a:lnTo>
                    <a:pt x="21209" y="5461"/>
                  </a:lnTo>
                  <a:cubicBezTo>
                    <a:pt x="31750" y="1143"/>
                    <a:pt x="37211" y="0"/>
                    <a:pt x="42799" y="0"/>
                  </a:cubicBezTo>
                  <a:lnTo>
                    <a:pt x="53975" y="1143"/>
                  </a:lnTo>
                  <a:cubicBezTo>
                    <a:pt x="64516" y="5461"/>
                    <a:pt x="69088" y="8636"/>
                    <a:pt x="73152" y="12573"/>
                  </a:cubicBezTo>
                  <a:lnTo>
                    <a:pt x="80264" y="21209"/>
                  </a:lnTo>
                  <a:cubicBezTo>
                    <a:pt x="84582" y="31750"/>
                    <a:pt x="85725" y="37211"/>
                    <a:pt x="85725" y="42926"/>
                  </a:cubicBezTo>
                  <a:close/>
                </a:path>
              </a:pathLst>
            </a:custGeom>
            <a:solidFill>
              <a:srgbClr val="474342"/>
            </a:solidFill>
          </p:spPr>
          <p:txBody>
            <a:bodyPr/>
            <a:lstStyle/>
            <a:p>
              <a:endParaRPr lang="en-US"/>
            </a:p>
          </p:txBody>
        </p:sp>
      </p:grpSp>
      <p:grpSp>
        <p:nvGrpSpPr>
          <p:cNvPr id="8" name="Group 8"/>
          <p:cNvGrpSpPr>
            <a:grpSpLocks noChangeAspect="1"/>
          </p:cNvGrpSpPr>
          <p:nvPr/>
        </p:nvGrpSpPr>
        <p:grpSpPr>
          <a:xfrm>
            <a:off x="1150553" y="3694052"/>
            <a:ext cx="85725" cy="85725"/>
            <a:chOff x="0" y="0"/>
            <a:chExt cx="85725" cy="85725"/>
          </a:xfrm>
        </p:grpSpPr>
        <p:sp>
          <p:nvSpPr>
            <p:cNvPr id="9" name="Freeform 9"/>
            <p:cNvSpPr/>
            <p:nvPr/>
          </p:nvSpPr>
          <p:spPr>
            <a:xfrm>
              <a:off x="0" y="0"/>
              <a:ext cx="85725" cy="85852"/>
            </a:xfrm>
            <a:custGeom>
              <a:avLst/>
              <a:gdLst/>
              <a:ahLst/>
              <a:cxnLst/>
              <a:rect l="l" t="t" r="r" b="b"/>
              <a:pathLst>
                <a:path w="85725" h="85852">
                  <a:moveTo>
                    <a:pt x="85725" y="42926"/>
                  </a:moveTo>
                  <a:lnTo>
                    <a:pt x="84582" y="54102"/>
                  </a:lnTo>
                  <a:cubicBezTo>
                    <a:pt x="80264" y="64643"/>
                    <a:pt x="77089" y="69215"/>
                    <a:pt x="73152" y="73279"/>
                  </a:cubicBezTo>
                  <a:lnTo>
                    <a:pt x="64516" y="80391"/>
                  </a:lnTo>
                  <a:cubicBezTo>
                    <a:pt x="53975" y="84709"/>
                    <a:pt x="48514" y="85852"/>
                    <a:pt x="42799" y="85852"/>
                  </a:cubicBezTo>
                  <a:lnTo>
                    <a:pt x="31750" y="84582"/>
                  </a:lnTo>
                  <a:cubicBezTo>
                    <a:pt x="21209" y="80264"/>
                    <a:pt x="16637" y="77089"/>
                    <a:pt x="12573" y="73152"/>
                  </a:cubicBezTo>
                  <a:lnTo>
                    <a:pt x="5461" y="64516"/>
                  </a:lnTo>
                  <a:cubicBezTo>
                    <a:pt x="1143" y="53975"/>
                    <a:pt x="0" y="48514"/>
                    <a:pt x="0" y="42926"/>
                  </a:cubicBezTo>
                  <a:lnTo>
                    <a:pt x="1143" y="31750"/>
                  </a:lnTo>
                  <a:cubicBezTo>
                    <a:pt x="5461" y="21209"/>
                    <a:pt x="8509" y="16510"/>
                    <a:pt x="12573" y="12573"/>
                  </a:cubicBezTo>
                  <a:lnTo>
                    <a:pt x="21209" y="5461"/>
                  </a:lnTo>
                  <a:cubicBezTo>
                    <a:pt x="31750" y="1143"/>
                    <a:pt x="37211" y="0"/>
                    <a:pt x="42799" y="0"/>
                  </a:cubicBezTo>
                  <a:lnTo>
                    <a:pt x="53975" y="1143"/>
                  </a:lnTo>
                  <a:cubicBezTo>
                    <a:pt x="64516" y="5461"/>
                    <a:pt x="69088" y="8636"/>
                    <a:pt x="73152" y="12573"/>
                  </a:cubicBezTo>
                  <a:lnTo>
                    <a:pt x="80264" y="21209"/>
                  </a:lnTo>
                  <a:cubicBezTo>
                    <a:pt x="84582" y="31750"/>
                    <a:pt x="85725" y="37211"/>
                    <a:pt x="85725" y="42926"/>
                  </a:cubicBezTo>
                  <a:close/>
                </a:path>
              </a:pathLst>
            </a:custGeom>
            <a:solidFill>
              <a:srgbClr val="474342"/>
            </a:solidFill>
          </p:spPr>
          <p:txBody>
            <a:bodyPr/>
            <a:lstStyle/>
            <a:p>
              <a:endParaRPr lang="en-US"/>
            </a:p>
          </p:txBody>
        </p:sp>
      </p:grpSp>
      <p:sp>
        <p:nvSpPr>
          <p:cNvPr id="10" name="Freeform 10"/>
          <p:cNvSpPr/>
          <p:nvPr/>
        </p:nvSpPr>
        <p:spPr>
          <a:xfrm>
            <a:off x="8597036" y="0"/>
            <a:ext cx="1152525" cy="7315200"/>
          </a:xfrm>
          <a:custGeom>
            <a:avLst/>
            <a:gdLst/>
            <a:ahLst/>
            <a:cxnLst/>
            <a:rect l="l" t="t" r="r" b="b"/>
            <a:pathLst>
              <a:path w="1152525" h="7315200">
                <a:moveTo>
                  <a:pt x="0" y="0"/>
                </a:moveTo>
                <a:lnTo>
                  <a:pt x="1152525" y="0"/>
                </a:lnTo>
                <a:lnTo>
                  <a:pt x="1152525" y="7315200"/>
                </a:lnTo>
                <a:lnTo>
                  <a:pt x="0" y="7315200"/>
                </a:lnTo>
                <a:lnTo>
                  <a:pt x="0" y="0"/>
                </a:lnTo>
                <a:close/>
              </a:path>
            </a:pathLst>
          </a:custGeom>
          <a:blipFill>
            <a:blip r:embed="rId5"/>
            <a:stretch>
              <a:fillRect l="-295352" r="-426135"/>
            </a:stretch>
          </a:blipFill>
        </p:spPr>
        <p:txBody>
          <a:bodyPr/>
          <a:lstStyle/>
          <a:p>
            <a:endParaRPr lang="en-US"/>
          </a:p>
        </p:txBody>
      </p:sp>
      <p:sp>
        <p:nvSpPr>
          <p:cNvPr id="11" name="Freeform 11"/>
          <p:cNvSpPr/>
          <p:nvPr/>
        </p:nvSpPr>
        <p:spPr>
          <a:xfrm>
            <a:off x="664112" y="6636029"/>
            <a:ext cx="1411462" cy="397707"/>
          </a:xfrm>
          <a:custGeom>
            <a:avLst/>
            <a:gdLst/>
            <a:ahLst/>
            <a:cxnLst/>
            <a:rect l="l" t="t" r="r" b="b"/>
            <a:pathLst>
              <a:path w="1411462" h="397707">
                <a:moveTo>
                  <a:pt x="0" y="0"/>
                </a:moveTo>
                <a:lnTo>
                  <a:pt x="1411462" y="0"/>
                </a:lnTo>
                <a:lnTo>
                  <a:pt x="1411462" y="397707"/>
                </a:lnTo>
                <a:lnTo>
                  <a:pt x="0" y="3977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TextBox 12"/>
          <p:cNvSpPr txBox="1"/>
          <p:nvPr/>
        </p:nvSpPr>
        <p:spPr>
          <a:xfrm>
            <a:off x="1386440" y="1867262"/>
            <a:ext cx="6360651" cy="3593379"/>
          </a:xfrm>
          <a:prstGeom prst="rect">
            <a:avLst/>
          </a:prstGeom>
        </p:spPr>
        <p:txBody>
          <a:bodyPr lIns="0" tIns="0" rIns="0" bIns="0" rtlCol="0" anchor="t">
            <a:spAutoFit/>
          </a:bodyPr>
          <a:lstStyle/>
          <a:p>
            <a:pPr algn="l">
              <a:lnSpc>
                <a:spcPts val="3224"/>
              </a:lnSpc>
            </a:pPr>
            <a:r>
              <a:rPr lang="en-US" sz="2328" spc="16">
                <a:solidFill>
                  <a:srgbClr val="474342"/>
                </a:solidFill>
                <a:latin typeface="IBM Plex Sans Condensed"/>
              </a:rPr>
              <a:t>You are permitted to remain in the U.S. until OPT start date</a:t>
            </a:r>
          </a:p>
          <a:p>
            <a:pPr algn="l">
              <a:lnSpc>
                <a:spcPts val="3224"/>
              </a:lnSpc>
            </a:pPr>
            <a:r>
              <a:rPr lang="en-US" sz="2328" spc="16">
                <a:solidFill>
                  <a:srgbClr val="474342"/>
                </a:solidFill>
                <a:latin typeface="IBM Plex Sans Condensed"/>
              </a:rPr>
              <a:t>It is not recommended that you leave the</a:t>
            </a:r>
          </a:p>
          <a:p>
            <a:pPr algn="l">
              <a:lnSpc>
                <a:spcPts val="3224"/>
              </a:lnSpc>
            </a:pPr>
            <a:r>
              <a:rPr lang="en-US" sz="2328" spc="16">
                <a:solidFill>
                  <a:srgbClr val="474342"/>
                </a:solidFill>
                <a:latin typeface="IBM Plex Sans Condensed"/>
              </a:rPr>
              <a:t>country until you receive your EAD card</a:t>
            </a:r>
          </a:p>
          <a:p>
            <a:pPr>
              <a:lnSpc>
                <a:spcPts val="3224"/>
              </a:lnSpc>
            </a:pPr>
            <a:r>
              <a:rPr lang="en-US" sz="2328" spc="16">
                <a:solidFill>
                  <a:srgbClr val="474342"/>
                </a:solidFill>
                <a:latin typeface="IBM Plex Sans Condensed"/>
              </a:rPr>
              <a:t>No employment, either on-campus or off-campus is permitted between program completion and the start date of OPT)</a:t>
            </a:r>
          </a:p>
          <a:p>
            <a:pPr algn="just">
              <a:lnSpc>
                <a:spcPts val="3224"/>
              </a:lnSpc>
            </a:pPr>
            <a:endParaRPr lang="en-US" sz="2328" spc="16">
              <a:solidFill>
                <a:srgbClr val="474342"/>
              </a:solidFill>
              <a:latin typeface="IBM Plex Sans Condensed"/>
            </a:endParaRPr>
          </a:p>
          <a:p>
            <a:pPr algn="l">
              <a:lnSpc>
                <a:spcPts val="3224"/>
              </a:lnSpc>
            </a:pPr>
            <a:r>
              <a:rPr lang="en-US" sz="2328" spc="16">
                <a:solidFill>
                  <a:srgbClr val="474342"/>
                </a:solidFill>
                <a:latin typeface="IBM Plex Sans Condensed"/>
              </a:rPr>
              <a:t> </a:t>
            </a:r>
          </a:p>
        </p:txBody>
      </p:sp>
      <p:sp>
        <p:nvSpPr>
          <p:cNvPr id="13" name="TextBox 13"/>
          <p:cNvSpPr txBox="1"/>
          <p:nvPr/>
        </p:nvSpPr>
        <p:spPr>
          <a:xfrm>
            <a:off x="719757" y="862003"/>
            <a:ext cx="6747843" cy="817245"/>
          </a:xfrm>
          <a:prstGeom prst="rect">
            <a:avLst/>
          </a:prstGeom>
        </p:spPr>
        <p:txBody>
          <a:bodyPr wrap="square" lIns="0" tIns="0" rIns="0" bIns="0" rtlCol="0" anchor="t">
            <a:spAutoFit/>
          </a:bodyPr>
          <a:lstStyle/>
          <a:p>
            <a:pPr algn="l">
              <a:lnSpc>
                <a:spcPts val="6719"/>
              </a:lnSpc>
            </a:pPr>
            <a:r>
              <a:rPr lang="en-US" sz="4800" spc="24" dirty="0">
                <a:solidFill>
                  <a:srgbClr val="7A2426"/>
                </a:solidFill>
                <a:latin typeface="Open Sans Condensed"/>
              </a:rPr>
              <a:t>Status once OPT is pending</a:t>
            </a:r>
          </a:p>
        </p:txBody>
      </p:sp>
      <p:pic>
        <p:nvPicPr>
          <p:cNvPr id="16" name="Audio 15">
            <a:hlinkClick r:id="" action="ppaction://media"/>
            <a:extLst>
              <a:ext uri="{FF2B5EF4-FFF2-40B4-BE49-F238E27FC236}">
                <a16:creationId xmlns:a16="http://schemas.microsoft.com/office/drawing/2014/main" id="{FE5637C6-CED9-C097-D182-678ACAFFC640}"/>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75147" t="-175147" r="-175147" b="-175147"/>
          <a:stretch>
            <a:fillRect/>
          </a:stretch>
        </p:blipFill>
        <p:spPr>
          <a:xfrm>
            <a:off x="7471258" y="5032858"/>
            <a:ext cx="2194560" cy="219456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926"/>
    </mc:Choice>
    <mc:Fallback xmlns="">
      <p:transition spd="slow" advTm="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932460">
            <a:off x="373504" y="793871"/>
            <a:ext cx="1019175" cy="571500"/>
            <a:chOff x="0" y="0"/>
            <a:chExt cx="1358900" cy="762000"/>
          </a:xfrm>
        </p:grpSpPr>
        <p:sp>
          <p:nvSpPr>
            <p:cNvPr id="3" name="Freeform 3"/>
            <p:cNvSpPr/>
            <p:nvPr/>
          </p:nvSpPr>
          <p:spPr>
            <a:xfrm>
              <a:off x="0" y="0"/>
              <a:ext cx="1358900" cy="762000"/>
            </a:xfrm>
            <a:custGeom>
              <a:avLst/>
              <a:gdLst/>
              <a:ahLst/>
              <a:cxnLst/>
              <a:rect l="l" t="t" r="r" b="b"/>
              <a:pathLst>
                <a:path w="1358900" h="762000">
                  <a:moveTo>
                    <a:pt x="1358900" y="0"/>
                  </a:moveTo>
                  <a:lnTo>
                    <a:pt x="82042" y="0"/>
                  </a:lnTo>
                  <a:lnTo>
                    <a:pt x="0" y="0"/>
                  </a:lnTo>
                  <a:lnTo>
                    <a:pt x="0" y="762000"/>
                  </a:lnTo>
                  <a:lnTo>
                    <a:pt x="1358900" y="762000"/>
                  </a:lnTo>
                  <a:lnTo>
                    <a:pt x="1358900" y="0"/>
                  </a:lnTo>
                  <a:close/>
                </a:path>
              </a:pathLst>
            </a:custGeom>
            <a:blipFill>
              <a:blip r:embed="rId4"/>
              <a:stretch>
                <a:fillRect/>
              </a:stretch>
            </a:blipFill>
          </p:spPr>
          <p:txBody>
            <a:bodyPr/>
            <a:lstStyle/>
            <a:p>
              <a:endParaRPr lang="en-US"/>
            </a:p>
          </p:txBody>
        </p:sp>
      </p:grpSp>
      <p:sp>
        <p:nvSpPr>
          <p:cNvPr id="4" name="Freeform 4"/>
          <p:cNvSpPr/>
          <p:nvPr/>
        </p:nvSpPr>
        <p:spPr>
          <a:xfrm>
            <a:off x="8597036" y="0"/>
            <a:ext cx="1152525" cy="7315200"/>
          </a:xfrm>
          <a:custGeom>
            <a:avLst/>
            <a:gdLst/>
            <a:ahLst/>
            <a:cxnLst/>
            <a:rect l="l" t="t" r="r" b="b"/>
            <a:pathLst>
              <a:path w="1152525" h="7315200">
                <a:moveTo>
                  <a:pt x="0" y="0"/>
                </a:moveTo>
                <a:lnTo>
                  <a:pt x="1152525" y="0"/>
                </a:lnTo>
                <a:lnTo>
                  <a:pt x="1152525" y="7315200"/>
                </a:lnTo>
                <a:lnTo>
                  <a:pt x="0" y="7315200"/>
                </a:lnTo>
                <a:lnTo>
                  <a:pt x="0" y="0"/>
                </a:lnTo>
                <a:close/>
              </a:path>
            </a:pathLst>
          </a:custGeom>
          <a:blipFill>
            <a:blip r:embed="rId5"/>
            <a:stretch>
              <a:fillRect l="-295352" r="-426135"/>
            </a:stretch>
          </a:blipFill>
        </p:spPr>
        <p:txBody>
          <a:bodyPr/>
          <a:lstStyle/>
          <a:p>
            <a:endParaRPr lang="en-US"/>
          </a:p>
        </p:txBody>
      </p:sp>
      <p:sp>
        <p:nvSpPr>
          <p:cNvPr id="5" name="Freeform 5"/>
          <p:cNvSpPr/>
          <p:nvPr/>
        </p:nvSpPr>
        <p:spPr>
          <a:xfrm>
            <a:off x="664112" y="6636029"/>
            <a:ext cx="1411462" cy="397707"/>
          </a:xfrm>
          <a:custGeom>
            <a:avLst/>
            <a:gdLst/>
            <a:ahLst/>
            <a:cxnLst/>
            <a:rect l="l" t="t" r="r" b="b"/>
            <a:pathLst>
              <a:path w="1411462" h="397707">
                <a:moveTo>
                  <a:pt x="0" y="0"/>
                </a:moveTo>
                <a:lnTo>
                  <a:pt x="1411462" y="0"/>
                </a:lnTo>
                <a:lnTo>
                  <a:pt x="1411462" y="397707"/>
                </a:lnTo>
                <a:lnTo>
                  <a:pt x="0" y="3977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731520" y="1793196"/>
            <a:ext cx="7329045" cy="4581525"/>
          </a:xfrm>
          <a:prstGeom prst="rect">
            <a:avLst/>
          </a:prstGeom>
        </p:spPr>
        <p:txBody>
          <a:bodyPr lIns="0" tIns="0" rIns="0" bIns="0" rtlCol="0" anchor="t">
            <a:spAutoFit/>
          </a:bodyPr>
          <a:lstStyle/>
          <a:p>
            <a:pPr algn="l">
              <a:lnSpc>
                <a:spcPts val="2793"/>
              </a:lnSpc>
            </a:pPr>
            <a:r>
              <a:rPr lang="en-US" sz="2328" spc="16">
                <a:solidFill>
                  <a:srgbClr val="474342"/>
                </a:solidFill>
                <a:latin typeface="IBM Plex Sans Condensed"/>
              </a:rPr>
              <a:t>OPT is an extension of F-1 status, not a different status.</a:t>
            </a:r>
          </a:p>
          <a:p>
            <a:pPr algn="l">
              <a:lnSpc>
                <a:spcPts val="2793"/>
              </a:lnSpc>
            </a:pPr>
            <a:endParaRPr lang="en-US" sz="2328" spc="16">
              <a:solidFill>
                <a:srgbClr val="474342"/>
              </a:solidFill>
              <a:latin typeface="IBM Plex Sans Condensed"/>
            </a:endParaRPr>
          </a:p>
          <a:p>
            <a:pPr algn="l">
              <a:lnSpc>
                <a:spcPts val="2793"/>
              </a:lnSpc>
            </a:pPr>
            <a:r>
              <a:rPr lang="en-US" sz="2328" spc="16">
                <a:solidFill>
                  <a:srgbClr val="474342"/>
                </a:solidFill>
                <a:latin typeface="IBM Plex Sans Condensed"/>
              </a:rPr>
              <a:t>You are responsible to:</a:t>
            </a:r>
          </a:p>
          <a:p>
            <a:pPr marL="502615" lvl="1" indent="-251308" algn="l">
              <a:lnSpc>
                <a:spcPts val="2793"/>
              </a:lnSpc>
              <a:buFont typeface="Arial"/>
              <a:buChar char="•"/>
            </a:pPr>
            <a:r>
              <a:rPr lang="en-US" sz="2328" spc="16">
                <a:solidFill>
                  <a:srgbClr val="474342"/>
                </a:solidFill>
                <a:latin typeface="IBM Plex Sans Condensed"/>
              </a:rPr>
              <a:t>Maintain an active SEVIS record with U of R.</a:t>
            </a:r>
          </a:p>
          <a:p>
            <a:pPr marL="502615" lvl="1" indent="-251308" algn="l">
              <a:lnSpc>
                <a:spcPts val="2793"/>
              </a:lnSpc>
              <a:buFont typeface="Arial"/>
              <a:buChar char="•"/>
            </a:pPr>
            <a:r>
              <a:rPr lang="en-US" sz="2328" spc="16">
                <a:solidFill>
                  <a:srgbClr val="474342"/>
                </a:solidFill>
                <a:latin typeface="IBM Plex Sans Condensed"/>
              </a:rPr>
              <a:t>Update OISS with any changes</a:t>
            </a:r>
          </a:p>
          <a:p>
            <a:pPr marL="502615" lvl="1" indent="-251308" algn="just">
              <a:lnSpc>
                <a:spcPts val="2793"/>
              </a:lnSpc>
              <a:buFont typeface="Arial"/>
              <a:buChar char="•"/>
            </a:pPr>
            <a:r>
              <a:rPr lang="en-US" sz="2328" spc="16">
                <a:solidFill>
                  <a:srgbClr val="474342"/>
                </a:solidFill>
                <a:latin typeface="IBM Plex Sans Condensed"/>
              </a:rPr>
              <a:t>Maintain an active and valid travel endorsement </a:t>
            </a:r>
          </a:p>
          <a:p>
            <a:pPr marL="502615" lvl="1" indent="-251308" algn="just">
              <a:lnSpc>
                <a:spcPts val="2793"/>
              </a:lnSpc>
              <a:buFont typeface="Arial"/>
              <a:buChar char="•"/>
            </a:pPr>
            <a:r>
              <a:rPr lang="en-US" sz="2328" spc="16">
                <a:solidFill>
                  <a:srgbClr val="474342"/>
                </a:solidFill>
                <a:latin typeface="IBM Plex Sans Condensed"/>
              </a:rPr>
              <a:t>Have a valid F-1 visa to reenter the U.S.</a:t>
            </a:r>
          </a:p>
          <a:p>
            <a:pPr>
              <a:lnSpc>
                <a:spcPts val="2793"/>
              </a:lnSpc>
            </a:pPr>
            <a:endParaRPr lang="en-US" sz="2328" spc="16">
              <a:solidFill>
                <a:srgbClr val="474342"/>
              </a:solidFill>
              <a:latin typeface="IBM Plex Sans Condensed"/>
            </a:endParaRPr>
          </a:p>
          <a:p>
            <a:pPr algn="l">
              <a:lnSpc>
                <a:spcPts val="2793"/>
              </a:lnSpc>
            </a:pPr>
            <a:r>
              <a:rPr lang="en-US" sz="2328" spc="16">
                <a:solidFill>
                  <a:srgbClr val="474342"/>
                </a:solidFill>
                <a:latin typeface="IBM Plex Sans Condensed"/>
              </a:rPr>
              <a:t>Maintaining status of OPT: </a:t>
            </a:r>
          </a:p>
          <a:p>
            <a:pPr marL="502615" lvl="1" indent="-251308" algn="l">
              <a:lnSpc>
                <a:spcPts val="2793"/>
              </a:lnSpc>
              <a:buFont typeface="Arial"/>
              <a:buChar char="•"/>
            </a:pPr>
            <a:r>
              <a:rPr lang="en-US" sz="2328" spc="16">
                <a:solidFill>
                  <a:srgbClr val="474342"/>
                </a:solidFill>
                <a:latin typeface="IBM Plex Sans Condensed"/>
              </a:rPr>
              <a:t>Must be engaged in paid or unpaid work at least 20 hours per week or full-time (40 hrs/wk)</a:t>
            </a:r>
          </a:p>
          <a:p>
            <a:pPr marL="502615" lvl="1" indent="-251308" algn="l">
              <a:lnSpc>
                <a:spcPts val="2793"/>
              </a:lnSpc>
              <a:buFont typeface="Arial"/>
              <a:buChar char="•"/>
            </a:pPr>
            <a:r>
              <a:rPr lang="en-US" sz="2328" spc="16">
                <a:solidFill>
                  <a:srgbClr val="474342"/>
                </a:solidFill>
                <a:latin typeface="IBM Plex Sans Condensed"/>
              </a:rPr>
              <a:t>Can only work in your major field of study</a:t>
            </a:r>
          </a:p>
          <a:p>
            <a:pPr marL="502615" lvl="1" indent="-251308" algn="l">
              <a:lnSpc>
                <a:spcPts val="2793"/>
              </a:lnSpc>
              <a:buFont typeface="Arial"/>
              <a:buChar char="•"/>
            </a:pPr>
            <a:r>
              <a:rPr lang="en-US" sz="2328" spc="16">
                <a:solidFill>
                  <a:srgbClr val="474342"/>
                </a:solidFill>
                <a:latin typeface="IBM Plex Sans Condensed"/>
              </a:rPr>
              <a:t>Cannot exceed your 90 days of unemployment </a:t>
            </a:r>
          </a:p>
        </p:txBody>
      </p:sp>
      <p:sp>
        <p:nvSpPr>
          <p:cNvPr id="7" name="TextBox 7"/>
          <p:cNvSpPr txBox="1"/>
          <p:nvPr/>
        </p:nvSpPr>
        <p:spPr>
          <a:xfrm>
            <a:off x="719756" y="862013"/>
            <a:ext cx="5071443" cy="817245"/>
          </a:xfrm>
          <a:prstGeom prst="rect">
            <a:avLst/>
          </a:prstGeom>
        </p:spPr>
        <p:txBody>
          <a:bodyPr wrap="square" lIns="0" tIns="0" rIns="0" bIns="0" rtlCol="0" anchor="t">
            <a:spAutoFit/>
          </a:bodyPr>
          <a:lstStyle/>
          <a:p>
            <a:pPr algn="l">
              <a:lnSpc>
                <a:spcPts val="6719"/>
              </a:lnSpc>
            </a:pPr>
            <a:r>
              <a:rPr lang="en-US" sz="4800" spc="24" dirty="0">
                <a:solidFill>
                  <a:srgbClr val="7A2426"/>
                </a:solidFill>
                <a:latin typeface="Open Sans Condensed"/>
              </a:rPr>
              <a:t>Status during OPT</a:t>
            </a:r>
          </a:p>
        </p:txBody>
      </p:sp>
      <p:pic>
        <p:nvPicPr>
          <p:cNvPr id="10" name="Audio 9">
            <a:hlinkClick r:id="" action="ppaction://media"/>
            <a:extLst>
              <a:ext uri="{FF2B5EF4-FFF2-40B4-BE49-F238E27FC236}">
                <a16:creationId xmlns:a16="http://schemas.microsoft.com/office/drawing/2014/main" id="{8106B1AF-8AFD-1526-9308-B43C886CEDF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75147" t="-175147" r="-175147" b="-175147"/>
          <a:stretch>
            <a:fillRect/>
          </a:stretch>
        </p:blipFill>
        <p:spPr>
          <a:xfrm>
            <a:off x="7471258" y="5032858"/>
            <a:ext cx="2194560" cy="219456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78450"/>
    </mc:Choice>
    <mc:Fallback>
      <p:transition spd="slow" advTm="78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932460">
            <a:off x="373504" y="793871"/>
            <a:ext cx="1019175" cy="571500"/>
            <a:chOff x="0" y="0"/>
            <a:chExt cx="1358900" cy="762000"/>
          </a:xfrm>
        </p:grpSpPr>
        <p:sp>
          <p:nvSpPr>
            <p:cNvPr id="3" name="Freeform 3"/>
            <p:cNvSpPr/>
            <p:nvPr/>
          </p:nvSpPr>
          <p:spPr>
            <a:xfrm>
              <a:off x="0" y="0"/>
              <a:ext cx="1358900" cy="762000"/>
            </a:xfrm>
            <a:custGeom>
              <a:avLst/>
              <a:gdLst/>
              <a:ahLst/>
              <a:cxnLst/>
              <a:rect l="l" t="t" r="r" b="b"/>
              <a:pathLst>
                <a:path w="1358900" h="762000">
                  <a:moveTo>
                    <a:pt x="1358900" y="0"/>
                  </a:moveTo>
                  <a:lnTo>
                    <a:pt x="82042" y="0"/>
                  </a:lnTo>
                  <a:lnTo>
                    <a:pt x="0" y="0"/>
                  </a:lnTo>
                  <a:lnTo>
                    <a:pt x="0" y="762000"/>
                  </a:lnTo>
                  <a:lnTo>
                    <a:pt x="1358900" y="762000"/>
                  </a:lnTo>
                  <a:lnTo>
                    <a:pt x="1358900" y="0"/>
                  </a:lnTo>
                  <a:close/>
                </a:path>
              </a:pathLst>
            </a:custGeom>
            <a:blipFill>
              <a:blip r:embed="rId4"/>
              <a:stretch>
                <a:fillRect/>
              </a:stretch>
            </a:blipFill>
          </p:spPr>
          <p:txBody>
            <a:bodyPr/>
            <a:lstStyle/>
            <a:p>
              <a:endParaRPr lang="en-US"/>
            </a:p>
          </p:txBody>
        </p:sp>
      </p:grpSp>
      <p:sp>
        <p:nvSpPr>
          <p:cNvPr id="4" name="Freeform 4"/>
          <p:cNvSpPr/>
          <p:nvPr/>
        </p:nvSpPr>
        <p:spPr>
          <a:xfrm>
            <a:off x="8597036" y="0"/>
            <a:ext cx="1152525" cy="7315200"/>
          </a:xfrm>
          <a:custGeom>
            <a:avLst/>
            <a:gdLst/>
            <a:ahLst/>
            <a:cxnLst/>
            <a:rect l="l" t="t" r="r" b="b"/>
            <a:pathLst>
              <a:path w="1152525" h="7315200">
                <a:moveTo>
                  <a:pt x="0" y="0"/>
                </a:moveTo>
                <a:lnTo>
                  <a:pt x="1152525" y="0"/>
                </a:lnTo>
                <a:lnTo>
                  <a:pt x="1152525" y="7315200"/>
                </a:lnTo>
                <a:lnTo>
                  <a:pt x="0" y="7315200"/>
                </a:lnTo>
                <a:lnTo>
                  <a:pt x="0" y="0"/>
                </a:lnTo>
                <a:close/>
              </a:path>
            </a:pathLst>
          </a:custGeom>
          <a:blipFill>
            <a:blip r:embed="rId5"/>
            <a:stretch>
              <a:fillRect l="-295352" r="-426135"/>
            </a:stretch>
          </a:blipFill>
        </p:spPr>
        <p:txBody>
          <a:bodyPr/>
          <a:lstStyle/>
          <a:p>
            <a:endParaRPr lang="en-US"/>
          </a:p>
        </p:txBody>
      </p:sp>
      <p:sp>
        <p:nvSpPr>
          <p:cNvPr id="5" name="Freeform 5"/>
          <p:cNvSpPr/>
          <p:nvPr/>
        </p:nvSpPr>
        <p:spPr>
          <a:xfrm>
            <a:off x="664112" y="6636029"/>
            <a:ext cx="1411462" cy="397707"/>
          </a:xfrm>
          <a:custGeom>
            <a:avLst/>
            <a:gdLst/>
            <a:ahLst/>
            <a:cxnLst/>
            <a:rect l="l" t="t" r="r" b="b"/>
            <a:pathLst>
              <a:path w="1411462" h="397707">
                <a:moveTo>
                  <a:pt x="0" y="0"/>
                </a:moveTo>
                <a:lnTo>
                  <a:pt x="1411462" y="0"/>
                </a:lnTo>
                <a:lnTo>
                  <a:pt x="1411462" y="397707"/>
                </a:lnTo>
                <a:lnTo>
                  <a:pt x="0" y="3977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5001349" y="4751546"/>
            <a:ext cx="3457575" cy="2381250"/>
          </a:xfrm>
          <a:custGeom>
            <a:avLst/>
            <a:gdLst/>
            <a:ahLst/>
            <a:cxnLst/>
            <a:rect l="l" t="t" r="r" b="b"/>
            <a:pathLst>
              <a:path w="3457575" h="2381250">
                <a:moveTo>
                  <a:pt x="0" y="0"/>
                </a:moveTo>
                <a:lnTo>
                  <a:pt x="3457575" y="0"/>
                </a:lnTo>
                <a:lnTo>
                  <a:pt x="3457575" y="2381250"/>
                </a:lnTo>
                <a:lnTo>
                  <a:pt x="0" y="2381250"/>
                </a:lnTo>
                <a:lnTo>
                  <a:pt x="0" y="0"/>
                </a:lnTo>
                <a:close/>
              </a:path>
            </a:pathLst>
          </a:custGeom>
          <a:blipFill>
            <a:blip r:embed="rId8"/>
            <a:stretch>
              <a:fillRect/>
            </a:stretch>
          </a:blipFill>
        </p:spPr>
        <p:txBody>
          <a:bodyPr/>
          <a:lstStyle/>
          <a:p>
            <a:endParaRPr lang="en-US"/>
          </a:p>
        </p:txBody>
      </p:sp>
      <p:sp>
        <p:nvSpPr>
          <p:cNvPr id="7" name="TextBox 7"/>
          <p:cNvSpPr txBox="1"/>
          <p:nvPr/>
        </p:nvSpPr>
        <p:spPr>
          <a:xfrm>
            <a:off x="731520" y="1808369"/>
            <a:ext cx="7300179" cy="3593379"/>
          </a:xfrm>
          <a:prstGeom prst="rect">
            <a:avLst/>
          </a:prstGeom>
        </p:spPr>
        <p:txBody>
          <a:bodyPr lIns="0" tIns="0" rIns="0" bIns="0" rtlCol="0" anchor="t">
            <a:spAutoFit/>
          </a:bodyPr>
          <a:lstStyle/>
          <a:p>
            <a:pPr algn="just">
              <a:lnSpc>
                <a:spcPts val="3224"/>
              </a:lnSpc>
            </a:pPr>
            <a:r>
              <a:rPr lang="en-US" sz="2328" spc="16">
                <a:solidFill>
                  <a:srgbClr val="474342"/>
                </a:solidFill>
                <a:latin typeface="IBM Plex Sans Condensed"/>
              </a:rPr>
              <a:t>While on OPT, you MUST report all employment and address changes within 10 days of change.</a:t>
            </a:r>
          </a:p>
          <a:p>
            <a:pPr algn="l">
              <a:lnSpc>
                <a:spcPts val="3224"/>
              </a:lnSpc>
            </a:pPr>
            <a:r>
              <a:rPr lang="en-US" sz="2328" spc="16">
                <a:solidFill>
                  <a:srgbClr val="474342"/>
                </a:solidFill>
                <a:latin typeface="IBM Plex Sans Condensed"/>
              </a:rPr>
              <a:t>You will receive email from SEVP when OPT begins. </a:t>
            </a:r>
          </a:p>
          <a:p>
            <a:pPr algn="l">
              <a:lnSpc>
                <a:spcPts val="3224"/>
              </a:lnSpc>
            </a:pPr>
            <a:r>
              <a:rPr lang="en-US" sz="2328" spc="16">
                <a:solidFill>
                  <a:srgbClr val="474342"/>
                </a:solidFill>
                <a:latin typeface="IBM Plex Sans Condensed"/>
              </a:rPr>
              <a:t>Report any changes to: </a:t>
            </a:r>
          </a:p>
          <a:p>
            <a:pPr marL="502615" lvl="1" indent="-251308" algn="l">
              <a:lnSpc>
                <a:spcPts val="3224"/>
              </a:lnSpc>
              <a:buFont typeface="Arial"/>
              <a:buChar char="•"/>
            </a:pPr>
            <a:r>
              <a:rPr lang="en-US" sz="2328" spc="16">
                <a:solidFill>
                  <a:srgbClr val="474342"/>
                </a:solidFill>
                <a:latin typeface="IBM Plex Sans Condensed"/>
              </a:rPr>
              <a:t>Residential address</a:t>
            </a:r>
          </a:p>
          <a:p>
            <a:pPr marL="502615" lvl="1" indent="-251308" algn="l">
              <a:lnSpc>
                <a:spcPts val="3224"/>
              </a:lnSpc>
              <a:buFont typeface="Arial"/>
              <a:buChar char="•"/>
            </a:pPr>
            <a:r>
              <a:rPr lang="en-US" sz="2328" spc="16">
                <a:solidFill>
                  <a:srgbClr val="474342"/>
                </a:solidFill>
                <a:latin typeface="IBM Plex Sans Condensed"/>
              </a:rPr>
              <a:t>Phone number</a:t>
            </a:r>
          </a:p>
          <a:p>
            <a:pPr marL="502615" lvl="1" indent="-251308" algn="l">
              <a:lnSpc>
                <a:spcPts val="3224"/>
              </a:lnSpc>
              <a:buFont typeface="Arial"/>
              <a:buChar char="•"/>
            </a:pPr>
            <a:r>
              <a:rPr lang="en-US" sz="2328" spc="16">
                <a:solidFill>
                  <a:srgbClr val="474342"/>
                </a:solidFill>
                <a:latin typeface="IBM Plex Sans Condensed"/>
              </a:rPr>
              <a:t>Employment start/end dates</a:t>
            </a:r>
          </a:p>
          <a:p>
            <a:pPr marL="502615" lvl="1" indent="-251308" algn="l">
              <a:lnSpc>
                <a:spcPts val="3224"/>
              </a:lnSpc>
              <a:buFont typeface="Arial"/>
              <a:buChar char="•"/>
            </a:pPr>
            <a:r>
              <a:rPr lang="en-US" sz="2328" spc="16">
                <a:solidFill>
                  <a:srgbClr val="474342"/>
                </a:solidFill>
                <a:latin typeface="IBM Plex Sans Condensed"/>
              </a:rPr>
              <a:t>Supervisor changes</a:t>
            </a:r>
          </a:p>
          <a:p>
            <a:pPr marL="502615" lvl="1" indent="-251308" algn="l">
              <a:lnSpc>
                <a:spcPts val="3224"/>
              </a:lnSpc>
              <a:buFont typeface="Arial"/>
              <a:buChar char="•"/>
            </a:pPr>
            <a:r>
              <a:rPr lang="en-US" sz="2328" spc="16">
                <a:solidFill>
                  <a:srgbClr val="474342"/>
                </a:solidFill>
                <a:latin typeface="IBM Plex Sans Condensed"/>
              </a:rPr>
              <a:t>Add second employer </a:t>
            </a:r>
          </a:p>
        </p:txBody>
      </p:sp>
      <p:sp>
        <p:nvSpPr>
          <p:cNvPr id="8" name="TextBox 8"/>
          <p:cNvSpPr txBox="1"/>
          <p:nvPr/>
        </p:nvSpPr>
        <p:spPr>
          <a:xfrm>
            <a:off x="719757" y="862013"/>
            <a:ext cx="2441362" cy="817245"/>
          </a:xfrm>
          <a:prstGeom prst="rect">
            <a:avLst/>
          </a:prstGeom>
        </p:spPr>
        <p:txBody>
          <a:bodyPr lIns="0" tIns="0" rIns="0" bIns="0" rtlCol="0" anchor="t">
            <a:spAutoFit/>
          </a:bodyPr>
          <a:lstStyle/>
          <a:p>
            <a:pPr algn="l">
              <a:lnSpc>
                <a:spcPts val="6719"/>
              </a:lnSpc>
            </a:pPr>
            <a:r>
              <a:rPr lang="en-US" sz="4800" spc="24">
                <a:solidFill>
                  <a:srgbClr val="7A2426"/>
                </a:solidFill>
                <a:latin typeface="Open Sans Condensed"/>
              </a:rPr>
              <a:t>SEVP Portal </a:t>
            </a:r>
          </a:p>
        </p:txBody>
      </p:sp>
      <p:pic>
        <p:nvPicPr>
          <p:cNvPr id="13" name="Audio 12">
            <a:hlinkClick r:id="" action="ppaction://media"/>
            <a:extLst>
              <a:ext uri="{FF2B5EF4-FFF2-40B4-BE49-F238E27FC236}">
                <a16:creationId xmlns:a16="http://schemas.microsoft.com/office/drawing/2014/main" id="{17E17D22-2035-75BF-68CB-FEADB0095EA1}"/>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75147" t="-175147" r="-175147" b="-175147"/>
          <a:stretch>
            <a:fillRect/>
          </a:stretch>
        </p:blipFill>
        <p:spPr>
          <a:xfrm>
            <a:off x="7471258" y="5032858"/>
            <a:ext cx="2194560" cy="219456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3068"/>
    </mc:Choice>
    <mc:Fallback>
      <p:transition spd="slow" advTm="33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932460">
            <a:off x="373504" y="793871"/>
            <a:ext cx="1019175" cy="571500"/>
            <a:chOff x="0" y="0"/>
            <a:chExt cx="1358900" cy="762000"/>
          </a:xfrm>
        </p:grpSpPr>
        <p:sp>
          <p:nvSpPr>
            <p:cNvPr id="3" name="Freeform 3"/>
            <p:cNvSpPr/>
            <p:nvPr/>
          </p:nvSpPr>
          <p:spPr>
            <a:xfrm>
              <a:off x="0" y="0"/>
              <a:ext cx="1358900" cy="762000"/>
            </a:xfrm>
            <a:custGeom>
              <a:avLst/>
              <a:gdLst/>
              <a:ahLst/>
              <a:cxnLst/>
              <a:rect l="l" t="t" r="r" b="b"/>
              <a:pathLst>
                <a:path w="1358900" h="762000">
                  <a:moveTo>
                    <a:pt x="1358900" y="0"/>
                  </a:moveTo>
                  <a:lnTo>
                    <a:pt x="82042" y="0"/>
                  </a:lnTo>
                  <a:lnTo>
                    <a:pt x="0" y="0"/>
                  </a:lnTo>
                  <a:lnTo>
                    <a:pt x="0" y="762000"/>
                  </a:lnTo>
                  <a:lnTo>
                    <a:pt x="1358900" y="762000"/>
                  </a:lnTo>
                  <a:lnTo>
                    <a:pt x="1358900" y="0"/>
                  </a:lnTo>
                  <a:close/>
                </a:path>
              </a:pathLst>
            </a:custGeom>
            <a:blipFill>
              <a:blip r:embed="rId4"/>
              <a:stretch>
                <a:fillRect/>
              </a:stretch>
            </a:blipFill>
          </p:spPr>
          <p:txBody>
            <a:bodyPr/>
            <a:lstStyle/>
            <a:p>
              <a:endParaRPr lang="en-US"/>
            </a:p>
          </p:txBody>
        </p:sp>
      </p:grpSp>
      <p:sp>
        <p:nvSpPr>
          <p:cNvPr id="4" name="Freeform 4"/>
          <p:cNvSpPr/>
          <p:nvPr/>
        </p:nvSpPr>
        <p:spPr>
          <a:xfrm>
            <a:off x="8597036" y="0"/>
            <a:ext cx="1152525" cy="7315200"/>
          </a:xfrm>
          <a:custGeom>
            <a:avLst/>
            <a:gdLst/>
            <a:ahLst/>
            <a:cxnLst/>
            <a:rect l="l" t="t" r="r" b="b"/>
            <a:pathLst>
              <a:path w="1152525" h="7315200">
                <a:moveTo>
                  <a:pt x="0" y="0"/>
                </a:moveTo>
                <a:lnTo>
                  <a:pt x="1152525" y="0"/>
                </a:lnTo>
                <a:lnTo>
                  <a:pt x="1152525" y="7315200"/>
                </a:lnTo>
                <a:lnTo>
                  <a:pt x="0" y="7315200"/>
                </a:lnTo>
                <a:lnTo>
                  <a:pt x="0" y="0"/>
                </a:lnTo>
                <a:close/>
              </a:path>
            </a:pathLst>
          </a:custGeom>
          <a:blipFill>
            <a:blip r:embed="rId5"/>
            <a:stretch>
              <a:fillRect l="-295352" r="-426135"/>
            </a:stretch>
          </a:blipFill>
        </p:spPr>
        <p:txBody>
          <a:bodyPr/>
          <a:lstStyle/>
          <a:p>
            <a:endParaRPr lang="en-US"/>
          </a:p>
        </p:txBody>
      </p:sp>
      <p:sp>
        <p:nvSpPr>
          <p:cNvPr id="5" name="Freeform 5"/>
          <p:cNvSpPr/>
          <p:nvPr/>
        </p:nvSpPr>
        <p:spPr>
          <a:xfrm>
            <a:off x="664112" y="6636029"/>
            <a:ext cx="1411462" cy="397707"/>
          </a:xfrm>
          <a:custGeom>
            <a:avLst/>
            <a:gdLst/>
            <a:ahLst/>
            <a:cxnLst/>
            <a:rect l="l" t="t" r="r" b="b"/>
            <a:pathLst>
              <a:path w="1411462" h="397707">
                <a:moveTo>
                  <a:pt x="0" y="0"/>
                </a:moveTo>
                <a:lnTo>
                  <a:pt x="1411462" y="0"/>
                </a:lnTo>
                <a:lnTo>
                  <a:pt x="1411462" y="397707"/>
                </a:lnTo>
                <a:lnTo>
                  <a:pt x="0" y="3977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731520" y="1654950"/>
            <a:ext cx="7177003" cy="4272622"/>
          </a:xfrm>
          <a:prstGeom prst="rect">
            <a:avLst/>
          </a:prstGeom>
        </p:spPr>
        <p:txBody>
          <a:bodyPr lIns="0" tIns="0" rIns="0" bIns="0" rtlCol="0" anchor="t">
            <a:spAutoFit/>
          </a:bodyPr>
          <a:lstStyle/>
          <a:p>
            <a:pPr algn="l">
              <a:lnSpc>
                <a:spcPts val="2774"/>
              </a:lnSpc>
            </a:pPr>
            <a:r>
              <a:rPr lang="en-US" sz="2028" spc="14">
                <a:solidFill>
                  <a:srgbClr val="474342"/>
                </a:solidFill>
                <a:latin typeface="IBM Plex Sans Condensed"/>
              </a:rPr>
              <a:t>There are four basic steps for creating an account in the SEVP Portal:</a:t>
            </a:r>
          </a:p>
          <a:p>
            <a:pPr algn="l">
              <a:lnSpc>
                <a:spcPts val="2774"/>
              </a:lnSpc>
            </a:pPr>
            <a:endParaRPr lang="en-US" sz="2028" spc="14">
              <a:solidFill>
                <a:srgbClr val="474342"/>
              </a:solidFill>
              <a:latin typeface="IBM Plex Sans Condensed"/>
            </a:endParaRPr>
          </a:p>
          <a:p>
            <a:pPr marL="437845" lvl="1" indent="-218923" algn="l">
              <a:lnSpc>
                <a:spcPts val="2028"/>
              </a:lnSpc>
              <a:buFont typeface="Arial"/>
              <a:buChar char="•"/>
            </a:pPr>
            <a:r>
              <a:rPr lang="en-US" sz="2028" spc="14">
                <a:solidFill>
                  <a:srgbClr val="474342"/>
                </a:solidFill>
                <a:latin typeface="IBM Plex Sans Condensed"/>
              </a:rPr>
              <a:t>SEVIS notifies the SEVP Portal of U.S. Citizenship and Immigration Services’ (USCIS) approval of the student’s OPT or practical training and the OPT authorization is active; the portal emails the student instructions for creating a portal account.</a:t>
            </a:r>
          </a:p>
          <a:p>
            <a:pPr marL="437845" lvl="1" indent="-218923" algn="l">
              <a:lnSpc>
                <a:spcPts val="2028"/>
              </a:lnSpc>
              <a:buFont typeface="Arial"/>
              <a:buChar char="•"/>
            </a:pPr>
            <a:r>
              <a:rPr lang="en-US" sz="2028" spc="14">
                <a:solidFill>
                  <a:srgbClr val="474342"/>
                </a:solidFill>
                <a:latin typeface="IBM Plex Sans Condensed"/>
              </a:rPr>
              <a:t>Student receives the email which contains a link they must use to create the account. This link is unique to the student and cannot be shared or reused.</a:t>
            </a:r>
          </a:p>
          <a:p>
            <a:pPr marL="437845" lvl="1" indent="-218923" algn="l">
              <a:lnSpc>
                <a:spcPts val="2028"/>
              </a:lnSpc>
              <a:buFont typeface="Arial"/>
              <a:buChar char="•"/>
            </a:pPr>
            <a:r>
              <a:rPr lang="en-US" sz="2028" spc="14">
                <a:solidFill>
                  <a:srgbClr val="474342"/>
                </a:solidFill>
                <a:latin typeface="IBM Plex Sans Condensed"/>
              </a:rPr>
              <a:t>Student clicks the link in the email, enters their </a:t>
            </a:r>
            <a:r>
              <a:rPr lang="en-US" sz="2028" spc="14">
                <a:solidFill>
                  <a:srgbClr val="474342"/>
                </a:solidFill>
                <a:latin typeface="IBM Plex Sans Condensed"/>
                <a:hlinkClick r:id="rId8" tooltip="https://studyinthestates.dhs.gov/glossary/S/"/>
              </a:rPr>
              <a:t>SEVIS </a:t>
            </a:r>
            <a:r>
              <a:rPr lang="en-US" sz="2028" spc="14">
                <a:solidFill>
                  <a:srgbClr val="474342"/>
                </a:solidFill>
                <a:latin typeface="IBM Plex Sans Condensed"/>
              </a:rPr>
              <a:t>ID and creates a password.</a:t>
            </a:r>
          </a:p>
          <a:p>
            <a:pPr marL="437845" lvl="1" indent="-218923" algn="l">
              <a:lnSpc>
                <a:spcPts val="2028"/>
              </a:lnSpc>
              <a:buFont typeface="Arial"/>
              <a:buChar char="•"/>
            </a:pPr>
            <a:r>
              <a:rPr lang="en-US" sz="2028" spc="18">
                <a:solidFill>
                  <a:srgbClr val="474342"/>
                </a:solidFill>
                <a:latin typeface="IBM Plex Sans Condensed"/>
              </a:rPr>
              <a:t>The SEVP Portal creates the student’s user profile.</a:t>
            </a:r>
          </a:p>
          <a:p>
            <a:pPr algn="l">
              <a:lnSpc>
                <a:spcPts val="2774"/>
              </a:lnSpc>
            </a:pPr>
            <a:r>
              <a:rPr lang="en-US" sz="2028" spc="14">
                <a:solidFill>
                  <a:srgbClr val="474342"/>
                </a:solidFill>
                <a:latin typeface="IBM Plex Sans Condensed"/>
              </a:rPr>
              <a:t> </a:t>
            </a:r>
          </a:p>
          <a:p>
            <a:pPr algn="l">
              <a:lnSpc>
                <a:spcPts val="2637"/>
              </a:lnSpc>
            </a:pPr>
            <a:r>
              <a:rPr lang="en-US" sz="1928" spc="13">
                <a:solidFill>
                  <a:srgbClr val="474342"/>
                </a:solidFill>
                <a:latin typeface="IBM Plex Sans Condensed"/>
                <a:hlinkClick r:id="rId9" tooltip="https://studyinthestates.dhs.gov/create-an-sevp-portal-account"/>
              </a:rPr>
              <a:t>https://studyinthestates.dhs.gov/create-an-sevp-portal-account</a:t>
            </a:r>
          </a:p>
        </p:txBody>
      </p:sp>
      <p:sp>
        <p:nvSpPr>
          <p:cNvPr id="7" name="TextBox 7"/>
          <p:cNvSpPr txBox="1"/>
          <p:nvPr/>
        </p:nvSpPr>
        <p:spPr>
          <a:xfrm>
            <a:off x="719757" y="862013"/>
            <a:ext cx="2441362" cy="817245"/>
          </a:xfrm>
          <a:prstGeom prst="rect">
            <a:avLst/>
          </a:prstGeom>
        </p:spPr>
        <p:txBody>
          <a:bodyPr lIns="0" tIns="0" rIns="0" bIns="0" rtlCol="0" anchor="t">
            <a:spAutoFit/>
          </a:bodyPr>
          <a:lstStyle/>
          <a:p>
            <a:pPr algn="l">
              <a:lnSpc>
                <a:spcPts val="6719"/>
              </a:lnSpc>
            </a:pPr>
            <a:r>
              <a:rPr lang="en-US" sz="4800" spc="24">
                <a:solidFill>
                  <a:srgbClr val="7A2426"/>
                </a:solidFill>
                <a:latin typeface="Open Sans Condensed"/>
              </a:rPr>
              <a:t>SEVP Portal </a:t>
            </a:r>
          </a:p>
        </p:txBody>
      </p:sp>
      <p:pic>
        <p:nvPicPr>
          <p:cNvPr id="23" name="Audio 22">
            <a:hlinkClick r:id="" action="ppaction://media"/>
            <a:extLst>
              <a:ext uri="{FF2B5EF4-FFF2-40B4-BE49-F238E27FC236}">
                <a16:creationId xmlns:a16="http://schemas.microsoft.com/office/drawing/2014/main" id="{18BA8DD0-F202-B4F7-258E-8319C2970388}"/>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75146" t="-175146" r="-175146" b="-175146"/>
          <a:stretch>
            <a:fillRect/>
          </a:stretch>
        </p:blipFill>
        <p:spPr>
          <a:xfrm>
            <a:off x="7471258" y="5032858"/>
            <a:ext cx="2194560" cy="219456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9086"/>
    </mc:Choice>
    <mc:Fallback>
      <p:transition spd="slow" advTm="59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932460">
            <a:off x="373504" y="793871"/>
            <a:ext cx="1019175" cy="571500"/>
            <a:chOff x="0" y="0"/>
            <a:chExt cx="1358900" cy="762000"/>
          </a:xfrm>
        </p:grpSpPr>
        <p:sp>
          <p:nvSpPr>
            <p:cNvPr id="3" name="Freeform 3"/>
            <p:cNvSpPr/>
            <p:nvPr/>
          </p:nvSpPr>
          <p:spPr>
            <a:xfrm>
              <a:off x="0" y="0"/>
              <a:ext cx="1358900" cy="762000"/>
            </a:xfrm>
            <a:custGeom>
              <a:avLst/>
              <a:gdLst/>
              <a:ahLst/>
              <a:cxnLst/>
              <a:rect l="l" t="t" r="r" b="b"/>
              <a:pathLst>
                <a:path w="1358900" h="762000">
                  <a:moveTo>
                    <a:pt x="1358900" y="0"/>
                  </a:moveTo>
                  <a:lnTo>
                    <a:pt x="0" y="0"/>
                  </a:lnTo>
                  <a:lnTo>
                    <a:pt x="0" y="762000"/>
                  </a:lnTo>
                  <a:lnTo>
                    <a:pt x="1358900" y="762000"/>
                  </a:lnTo>
                  <a:lnTo>
                    <a:pt x="1358900" y="0"/>
                  </a:lnTo>
                  <a:close/>
                </a:path>
              </a:pathLst>
            </a:custGeom>
            <a:blipFill>
              <a:blip r:embed="rId4"/>
              <a:stretch>
                <a:fillRect/>
              </a:stretch>
            </a:blipFill>
          </p:spPr>
          <p:txBody>
            <a:bodyPr/>
            <a:lstStyle/>
            <a:p>
              <a:endParaRPr lang="en-US"/>
            </a:p>
          </p:txBody>
        </p:sp>
      </p:grpSp>
      <p:grpSp>
        <p:nvGrpSpPr>
          <p:cNvPr id="4" name="Group 4"/>
          <p:cNvGrpSpPr>
            <a:grpSpLocks noChangeAspect="1"/>
          </p:cNvGrpSpPr>
          <p:nvPr/>
        </p:nvGrpSpPr>
        <p:grpSpPr>
          <a:xfrm>
            <a:off x="865670" y="2043865"/>
            <a:ext cx="76200" cy="76200"/>
            <a:chOff x="0" y="0"/>
            <a:chExt cx="76200" cy="76200"/>
          </a:xfrm>
        </p:grpSpPr>
        <p:sp>
          <p:nvSpPr>
            <p:cNvPr id="5" name="Freeform 5"/>
            <p:cNvSpPr/>
            <p:nvPr/>
          </p:nvSpPr>
          <p:spPr>
            <a:xfrm>
              <a:off x="0" y="0"/>
              <a:ext cx="76200" cy="76200"/>
            </a:xfrm>
            <a:custGeom>
              <a:avLst/>
              <a:gdLst/>
              <a:ahLst/>
              <a:cxnLst/>
              <a:rect l="l" t="t" r="r" b="b"/>
              <a:pathLst>
                <a:path w="76200" h="76200">
                  <a:moveTo>
                    <a:pt x="76200" y="38100"/>
                  </a:moveTo>
                  <a:lnTo>
                    <a:pt x="75184" y="48006"/>
                  </a:lnTo>
                  <a:cubicBezTo>
                    <a:pt x="71374" y="57404"/>
                    <a:pt x="68580" y="61468"/>
                    <a:pt x="65024" y="65024"/>
                  </a:cubicBezTo>
                  <a:lnTo>
                    <a:pt x="57277" y="71374"/>
                  </a:lnTo>
                  <a:cubicBezTo>
                    <a:pt x="48006" y="75184"/>
                    <a:pt x="43180" y="76200"/>
                    <a:pt x="38100" y="76200"/>
                  </a:cubicBezTo>
                  <a:lnTo>
                    <a:pt x="28194" y="75184"/>
                  </a:lnTo>
                  <a:cubicBezTo>
                    <a:pt x="18796" y="71374"/>
                    <a:pt x="14732" y="68580"/>
                    <a:pt x="11176" y="65024"/>
                  </a:cubicBezTo>
                  <a:lnTo>
                    <a:pt x="4826" y="57277"/>
                  </a:lnTo>
                  <a:cubicBezTo>
                    <a:pt x="1016" y="48006"/>
                    <a:pt x="0" y="43180"/>
                    <a:pt x="0" y="38100"/>
                  </a:cubicBezTo>
                  <a:lnTo>
                    <a:pt x="1016" y="28194"/>
                  </a:lnTo>
                  <a:cubicBezTo>
                    <a:pt x="4826" y="18796"/>
                    <a:pt x="7620" y="14732"/>
                    <a:pt x="11176" y="11176"/>
                  </a:cubicBezTo>
                  <a:lnTo>
                    <a:pt x="18923" y="4826"/>
                  </a:lnTo>
                  <a:cubicBezTo>
                    <a:pt x="28194" y="1016"/>
                    <a:pt x="33020" y="0"/>
                    <a:pt x="38100" y="0"/>
                  </a:cubicBezTo>
                  <a:lnTo>
                    <a:pt x="48006" y="1016"/>
                  </a:lnTo>
                  <a:cubicBezTo>
                    <a:pt x="57404" y="4826"/>
                    <a:pt x="61468" y="7620"/>
                    <a:pt x="65024" y="11176"/>
                  </a:cubicBezTo>
                  <a:lnTo>
                    <a:pt x="71374" y="18923"/>
                  </a:lnTo>
                  <a:cubicBezTo>
                    <a:pt x="75184" y="28194"/>
                    <a:pt x="76200" y="33020"/>
                    <a:pt x="76200" y="38100"/>
                  </a:cubicBezTo>
                  <a:close/>
                </a:path>
              </a:pathLst>
            </a:custGeom>
            <a:solidFill>
              <a:srgbClr val="474342"/>
            </a:solidFill>
          </p:spPr>
          <p:txBody>
            <a:bodyPr/>
            <a:lstStyle/>
            <a:p>
              <a:endParaRPr lang="en-US"/>
            </a:p>
          </p:txBody>
        </p:sp>
      </p:grpSp>
      <p:grpSp>
        <p:nvGrpSpPr>
          <p:cNvPr id="6" name="Group 6"/>
          <p:cNvGrpSpPr>
            <a:grpSpLocks noChangeAspect="1"/>
          </p:cNvGrpSpPr>
          <p:nvPr/>
        </p:nvGrpSpPr>
        <p:grpSpPr>
          <a:xfrm>
            <a:off x="865670" y="2805865"/>
            <a:ext cx="76200" cy="76200"/>
            <a:chOff x="0" y="0"/>
            <a:chExt cx="76200" cy="76200"/>
          </a:xfrm>
        </p:grpSpPr>
        <p:sp>
          <p:nvSpPr>
            <p:cNvPr id="7" name="Freeform 7"/>
            <p:cNvSpPr/>
            <p:nvPr/>
          </p:nvSpPr>
          <p:spPr>
            <a:xfrm>
              <a:off x="0" y="0"/>
              <a:ext cx="76200" cy="76200"/>
            </a:xfrm>
            <a:custGeom>
              <a:avLst/>
              <a:gdLst/>
              <a:ahLst/>
              <a:cxnLst/>
              <a:rect l="l" t="t" r="r" b="b"/>
              <a:pathLst>
                <a:path w="76200" h="76200">
                  <a:moveTo>
                    <a:pt x="76200" y="38100"/>
                  </a:moveTo>
                  <a:lnTo>
                    <a:pt x="75184" y="48006"/>
                  </a:lnTo>
                  <a:cubicBezTo>
                    <a:pt x="71374" y="57404"/>
                    <a:pt x="68580" y="61468"/>
                    <a:pt x="65024" y="65024"/>
                  </a:cubicBezTo>
                  <a:lnTo>
                    <a:pt x="57277" y="71374"/>
                  </a:lnTo>
                  <a:cubicBezTo>
                    <a:pt x="48006" y="75184"/>
                    <a:pt x="43180" y="76200"/>
                    <a:pt x="38100" y="76200"/>
                  </a:cubicBezTo>
                  <a:lnTo>
                    <a:pt x="28194" y="75184"/>
                  </a:lnTo>
                  <a:cubicBezTo>
                    <a:pt x="18796" y="71374"/>
                    <a:pt x="14732" y="68580"/>
                    <a:pt x="11176" y="65024"/>
                  </a:cubicBezTo>
                  <a:lnTo>
                    <a:pt x="4826" y="57277"/>
                  </a:lnTo>
                  <a:cubicBezTo>
                    <a:pt x="1016" y="48006"/>
                    <a:pt x="0" y="43180"/>
                    <a:pt x="0" y="38100"/>
                  </a:cubicBezTo>
                  <a:lnTo>
                    <a:pt x="1016" y="28194"/>
                  </a:lnTo>
                  <a:cubicBezTo>
                    <a:pt x="4826" y="18796"/>
                    <a:pt x="7620" y="14732"/>
                    <a:pt x="11176" y="11176"/>
                  </a:cubicBezTo>
                  <a:lnTo>
                    <a:pt x="18923" y="4826"/>
                  </a:lnTo>
                  <a:cubicBezTo>
                    <a:pt x="28194" y="1016"/>
                    <a:pt x="33020" y="0"/>
                    <a:pt x="38100" y="0"/>
                  </a:cubicBezTo>
                  <a:lnTo>
                    <a:pt x="48006" y="1016"/>
                  </a:lnTo>
                  <a:cubicBezTo>
                    <a:pt x="57404" y="4826"/>
                    <a:pt x="61468" y="7620"/>
                    <a:pt x="65024" y="11176"/>
                  </a:cubicBezTo>
                  <a:lnTo>
                    <a:pt x="71374" y="18923"/>
                  </a:lnTo>
                  <a:cubicBezTo>
                    <a:pt x="75184" y="28194"/>
                    <a:pt x="76200" y="33020"/>
                    <a:pt x="76200" y="38100"/>
                  </a:cubicBezTo>
                  <a:close/>
                </a:path>
              </a:pathLst>
            </a:custGeom>
            <a:solidFill>
              <a:srgbClr val="474342"/>
            </a:solidFill>
          </p:spPr>
          <p:txBody>
            <a:bodyPr/>
            <a:lstStyle/>
            <a:p>
              <a:endParaRPr lang="en-US"/>
            </a:p>
          </p:txBody>
        </p:sp>
      </p:grpSp>
      <p:grpSp>
        <p:nvGrpSpPr>
          <p:cNvPr id="8" name="Group 8"/>
          <p:cNvGrpSpPr>
            <a:grpSpLocks noChangeAspect="1"/>
          </p:cNvGrpSpPr>
          <p:nvPr/>
        </p:nvGrpSpPr>
        <p:grpSpPr>
          <a:xfrm>
            <a:off x="865670" y="3948865"/>
            <a:ext cx="76200" cy="76200"/>
            <a:chOff x="0" y="0"/>
            <a:chExt cx="76200" cy="76200"/>
          </a:xfrm>
        </p:grpSpPr>
        <p:sp>
          <p:nvSpPr>
            <p:cNvPr id="9" name="Freeform 9"/>
            <p:cNvSpPr/>
            <p:nvPr/>
          </p:nvSpPr>
          <p:spPr>
            <a:xfrm>
              <a:off x="0" y="0"/>
              <a:ext cx="76200" cy="76200"/>
            </a:xfrm>
            <a:custGeom>
              <a:avLst/>
              <a:gdLst/>
              <a:ahLst/>
              <a:cxnLst/>
              <a:rect l="l" t="t" r="r" b="b"/>
              <a:pathLst>
                <a:path w="76200" h="76200">
                  <a:moveTo>
                    <a:pt x="76200" y="38100"/>
                  </a:moveTo>
                  <a:lnTo>
                    <a:pt x="75184" y="48006"/>
                  </a:lnTo>
                  <a:cubicBezTo>
                    <a:pt x="71374" y="57404"/>
                    <a:pt x="68580" y="61468"/>
                    <a:pt x="65024" y="65024"/>
                  </a:cubicBezTo>
                  <a:lnTo>
                    <a:pt x="57277" y="71374"/>
                  </a:lnTo>
                  <a:cubicBezTo>
                    <a:pt x="48006" y="75184"/>
                    <a:pt x="43180" y="76200"/>
                    <a:pt x="38100" y="76200"/>
                  </a:cubicBezTo>
                  <a:lnTo>
                    <a:pt x="28194" y="75184"/>
                  </a:lnTo>
                  <a:cubicBezTo>
                    <a:pt x="18796" y="71374"/>
                    <a:pt x="14732" y="68580"/>
                    <a:pt x="11176" y="65024"/>
                  </a:cubicBezTo>
                  <a:lnTo>
                    <a:pt x="4826" y="57277"/>
                  </a:lnTo>
                  <a:cubicBezTo>
                    <a:pt x="1016" y="48006"/>
                    <a:pt x="0" y="43180"/>
                    <a:pt x="0" y="38100"/>
                  </a:cubicBezTo>
                  <a:lnTo>
                    <a:pt x="1016" y="28194"/>
                  </a:lnTo>
                  <a:cubicBezTo>
                    <a:pt x="4826" y="18796"/>
                    <a:pt x="7620" y="14732"/>
                    <a:pt x="11176" y="11176"/>
                  </a:cubicBezTo>
                  <a:lnTo>
                    <a:pt x="18923" y="4826"/>
                  </a:lnTo>
                  <a:cubicBezTo>
                    <a:pt x="28194" y="1016"/>
                    <a:pt x="33020" y="0"/>
                    <a:pt x="38100" y="0"/>
                  </a:cubicBezTo>
                  <a:lnTo>
                    <a:pt x="48006" y="1016"/>
                  </a:lnTo>
                  <a:cubicBezTo>
                    <a:pt x="57404" y="4826"/>
                    <a:pt x="61468" y="7620"/>
                    <a:pt x="65024" y="11176"/>
                  </a:cubicBezTo>
                  <a:lnTo>
                    <a:pt x="71374" y="18923"/>
                  </a:lnTo>
                  <a:cubicBezTo>
                    <a:pt x="75184" y="28194"/>
                    <a:pt x="76200" y="33020"/>
                    <a:pt x="76200" y="38100"/>
                  </a:cubicBezTo>
                  <a:close/>
                </a:path>
              </a:pathLst>
            </a:custGeom>
            <a:solidFill>
              <a:srgbClr val="474342"/>
            </a:solidFill>
          </p:spPr>
          <p:txBody>
            <a:bodyPr/>
            <a:lstStyle/>
            <a:p>
              <a:endParaRPr lang="en-US"/>
            </a:p>
          </p:txBody>
        </p:sp>
      </p:grpSp>
      <p:grpSp>
        <p:nvGrpSpPr>
          <p:cNvPr id="10" name="Group 10"/>
          <p:cNvGrpSpPr>
            <a:grpSpLocks noChangeAspect="1"/>
          </p:cNvGrpSpPr>
          <p:nvPr/>
        </p:nvGrpSpPr>
        <p:grpSpPr>
          <a:xfrm>
            <a:off x="1308583" y="3563102"/>
            <a:ext cx="85725" cy="85725"/>
            <a:chOff x="0" y="0"/>
            <a:chExt cx="85725" cy="85725"/>
          </a:xfrm>
        </p:grpSpPr>
        <p:sp>
          <p:nvSpPr>
            <p:cNvPr id="11" name="Freeform 11"/>
            <p:cNvSpPr/>
            <p:nvPr/>
          </p:nvSpPr>
          <p:spPr>
            <a:xfrm>
              <a:off x="0" y="0"/>
              <a:ext cx="85852" cy="85852"/>
            </a:xfrm>
            <a:custGeom>
              <a:avLst/>
              <a:gdLst/>
              <a:ahLst/>
              <a:cxnLst/>
              <a:rect l="l" t="t" r="r" b="b"/>
              <a:pathLst>
                <a:path w="85852" h="85852">
                  <a:moveTo>
                    <a:pt x="85725" y="42926"/>
                  </a:moveTo>
                  <a:lnTo>
                    <a:pt x="84582" y="54102"/>
                  </a:lnTo>
                  <a:lnTo>
                    <a:pt x="82423" y="59309"/>
                  </a:lnTo>
                  <a:lnTo>
                    <a:pt x="77089" y="69215"/>
                  </a:lnTo>
                  <a:lnTo>
                    <a:pt x="69723" y="69850"/>
                  </a:lnTo>
                  <a:lnTo>
                    <a:pt x="73152" y="73279"/>
                  </a:lnTo>
                  <a:lnTo>
                    <a:pt x="64516" y="80391"/>
                  </a:lnTo>
                  <a:lnTo>
                    <a:pt x="59309" y="82550"/>
                  </a:lnTo>
                  <a:lnTo>
                    <a:pt x="48641" y="85852"/>
                  </a:lnTo>
                  <a:lnTo>
                    <a:pt x="42926" y="81026"/>
                  </a:lnTo>
                  <a:lnTo>
                    <a:pt x="42926" y="85852"/>
                  </a:lnTo>
                  <a:lnTo>
                    <a:pt x="31750" y="84582"/>
                  </a:lnTo>
                  <a:lnTo>
                    <a:pt x="26543" y="82423"/>
                  </a:lnTo>
                  <a:lnTo>
                    <a:pt x="16637" y="77089"/>
                  </a:lnTo>
                  <a:lnTo>
                    <a:pt x="16002" y="69723"/>
                  </a:lnTo>
                  <a:lnTo>
                    <a:pt x="12573" y="73152"/>
                  </a:lnTo>
                  <a:lnTo>
                    <a:pt x="5461" y="64516"/>
                  </a:lnTo>
                  <a:lnTo>
                    <a:pt x="7747" y="57404"/>
                  </a:lnTo>
                  <a:lnTo>
                    <a:pt x="3302" y="59182"/>
                  </a:lnTo>
                  <a:lnTo>
                    <a:pt x="0" y="48514"/>
                  </a:lnTo>
                  <a:lnTo>
                    <a:pt x="4826" y="42926"/>
                  </a:lnTo>
                  <a:lnTo>
                    <a:pt x="0" y="42926"/>
                  </a:lnTo>
                  <a:lnTo>
                    <a:pt x="1143" y="31750"/>
                  </a:lnTo>
                  <a:lnTo>
                    <a:pt x="3302" y="26416"/>
                  </a:lnTo>
                  <a:lnTo>
                    <a:pt x="8509" y="16510"/>
                  </a:lnTo>
                  <a:lnTo>
                    <a:pt x="15875" y="15875"/>
                  </a:lnTo>
                  <a:lnTo>
                    <a:pt x="12573" y="12573"/>
                  </a:lnTo>
                  <a:lnTo>
                    <a:pt x="21209" y="5461"/>
                  </a:lnTo>
                  <a:lnTo>
                    <a:pt x="26416" y="3302"/>
                  </a:lnTo>
                  <a:lnTo>
                    <a:pt x="37211" y="0"/>
                  </a:lnTo>
                  <a:lnTo>
                    <a:pt x="42926" y="4826"/>
                  </a:lnTo>
                  <a:lnTo>
                    <a:pt x="42926" y="0"/>
                  </a:lnTo>
                  <a:lnTo>
                    <a:pt x="54102" y="1143"/>
                  </a:lnTo>
                  <a:lnTo>
                    <a:pt x="59309" y="3302"/>
                  </a:lnTo>
                  <a:lnTo>
                    <a:pt x="69215" y="8636"/>
                  </a:lnTo>
                  <a:lnTo>
                    <a:pt x="69850" y="16002"/>
                  </a:lnTo>
                  <a:lnTo>
                    <a:pt x="73279" y="12573"/>
                  </a:lnTo>
                  <a:lnTo>
                    <a:pt x="80391" y="21209"/>
                  </a:lnTo>
                  <a:lnTo>
                    <a:pt x="82550" y="26416"/>
                  </a:lnTo>
                  <a:lnTo>
                    <a:pt x="85852" y="37084"/>
                  </a:lnTo>
                  <a:lnTo>
                    <a:pt x="85852" y="42799"/>
                  </a:lnTo>
                  <a:moveTo>
                    <a:pt x="76200" y="42799"/>
                  </a:moveTo>
                  <a:lnTo>
                    <a:pt x="80899" y="42799"/>
                  </a:lnTo>
                  <a:lnTo>
                    <a:pt x="76200" y="42799"/>
                  </a:lnTo>
                  <a:lnTo>
                    <a:pt x="75311" y="34163"/>
                  </a:lnTo>
                  <a:lnTo>
                    <a:pt x="77978" y="28194"/>
                  </a:lnTo>
                  <a:lnTo>
                    <a:pt x="73533" y="29972"/>
                  </a:lnTo>
                  <a:lnTo>
                    <a:pt x="69469" y="22225"/>
                  </a:lnTo>
                  <a:lnTo>
                    <a:pt x="66294" y="19050"/>
                  </a:lnTo>
                  <a:lnTo>
                    <a:pt x="59563" y="13462"/>
                  </a:lnTo>
                  <a:lnTo>
                    <a:pt x="57404" y="7620"/>
                  </a:lnTo>
                  <a:lnTo>
                    <a:pt x="55626" y="12065"/>
                  </a:lnTo>
                  <a:lnTo>
                    <a:pt x="47244" y="9525"/>
                  </a:lnTo>
                  <a:lnTo>
                    <a:pt x="42926" y="9525"/>
                  </a:lnTo>
                  <a:lnTo>
                    <a:pt x="34163" y="10414"/>
                  </a:lnTo>
                  <a:lnTo>
                    <a:pt x="28321" y="7620"/>
                  </a:lnTo>
                  <a:lnTo>
                    <a:pt x="30099" y="12065"/>
                  </a:lnTo>
                  <a:lnTo>
                    <a:pt x="22352" y="16129"/>
                  </a:lnTo>
                  <a:lnTo>
                    <a:pt x="19177" y="19304"/>
                  </a:lnTo>
                  <a:lnTo>
                    <a:pt x="13589" y="26035"/>
                  </a:lnTo>
                  <a:lnTo>
                    <a:pt x="7493" y="28321"/>
                  </a:lnTo>
                  <a:lnTo>
                    <a:pt x="11938" y="30099"/>
                  </a:lnTo>
                  <a:lnTo>
                    <a:pt x="9398" y="38481"/>
                  </a:lnTo>
                  <a:lnTo>
                    <a:pt x="9398" y="42926"/>
                  </a:lnTo>
                  <a:lnTo>
                    <a:pt x="10287" y="51562"/>
                  </a:lnTo>
                  <a:lnTo>
                    <a:pt x="11938" y="55626"/>
                  </a:lnTo>
                  <a:lnTo>
                    <a:pt x="16002" y="63373"/>
                  </a:lnTo>
                  <a:lnTo>
                    <a:pt x="19177" y="66548"/>
                  </a:lnTo>
                  <a:lnTo>
                    <a:pt x="25908" y="72136"/>
                  </a:lnTo>
                  <a:lnTo>
                    <a:pt x="28194" y="78232"/>
                  </a:lnTo>
                  <a:lnTo>
                    <a:pt x="29972" y="73787"/>
                  </a:lnTo>
                  <a:lnTo>
                    <a:pt x="38354" y="76327"/>
                  </a:lnTo>
                  <a:lnTo>
                    <a:pt x="42799" y="76327"/>
                  </a:lnTo>
                  <a:lnTo>
                    <a:pt x="51435" y="75438"/>
                  </a:lnTo>
                  <a:lnTo>
                    <a:pt x="57404" y="78105"/>
                  </a:lnTo>
                  <a:lnTo>
                    <a:pt x="55626" y="73660"/>
                  </a:lnTo>
                  <a:lnTo>
                    <a:pt x="63373" y="69596"/>
                  </a:lnTo>
                  <a:lnTo>
                    <a:pt x="66548" y="66421"/>
                  </a:lnTo>
                  <a:lnTo>
                    <a:pt x="72136" y="59690"/>
                  </a:lnTo>
                  <a:lnTo>
                    <a:pt x="78232" y="57404"/>
                  </a:lnTo>
                  <a:lnTo>
                    <a:pt x="73787" y="55626"/>
                  </a:lnTo>
                  <a:lnTo>
                    <a:pt x="76327" y="47244"/>
                  </a:lnTo>
                  <a:close/>
                </a:path>
              </a:pathLst>
            </a:custGeom>
            <a:solidFill>
              <a:srgbClr val="474342"/>
            </a:solidFill>
          </p:spPr>
          <p:txBody>
            <a:bodyPr/>
            <a:lstStyle/>
            <a:p>
              <a:endParaRPr lang="en-US"/>
            </a:p>
          </p:txBody>
        </p:sp>
      </p:grpSp>
      <p:sp>
        <p:nvSpPr>
          <p:cNvPr id="12" name="Freeform 12"/>
          <p:cNvSpPr/>
          <p:nvPr/>
        </p:nvSpPr>
        <p:spPr>
          <a:xfrm>
            <a:off x="8597036" y="0"/>
            <a:ext cx="1152525" cy="7315200"/>
          </a:xfrm>
          <a:custGeom>
            <a:avLst/>
            <a:gdLst/>
            <a:ahLst/>
            <a:cxnLst/>
            <a:rect l="l" t="t" r="r" b="b"/>
            <a:pathLst>
              <a:path w="1152525" h="7315200">
                <a:moveTo>
                  <a:pt x="0" y="0"/>
                </a:moveTo>
                <a:lnTo>
                  <a:pt x="1152525" y="0"/>
                </a:lnTo>
                <a:lnTo>
                  <a:pt x="1152525" y="7315200"/>
                </a:lnTo>
                <a:lnTo>
                  <a:pt x="0" y="7315200"/>
                </a:lnTo>
                <a:lnTo>
                  <a:pt x="0" y="0"/>
                </a:lnTo>
                <a:close/>
              </a:path>
            </a:pathLst>
          </a:custGeom>
          <a:blipFill>
            <a:blip r:embed="rId5"/>
            <a:stretch>
              <a:fillRect l="-295352" r="-426135"/>
            </a:stretch>
          </a:blipFill>
        </p:spPr>
        <p:txBody>
          <a:bodyPr/>
          <a:lstStyle/>
          <a:p>
            <a:endParaRPr lang="en-US"/>
          </a:p>
        </p:txBody>
      </p:sp>
      <p:sp>
        <p:nvSpPr>
          <p:cNvPr id="13" name="Freeform 13"/>
          <p:cNvSpPr/>
          <p:nvPr/>
        </p:nvSpPr>
        <p:spPr>
          <a:xfrm>
            <a:off x="664112" y="6636039"/>
            <a:ext cx="1411462" cy="397707"/>
          </a:xfrm>
          <a:custGeom>
            <a:avLst/>
            <a:gdLst/>
            <a:ahLst/>
            <a:cxnLst/>
            <a:rect l="l" t="t" r="r" b="b"/>
            <a:pathLst>
              <a:path w="1411462" h="397707">
                <a:moveTo>
                  <a:pt x="0" y="0"/>
                </a:moveTo>
                <a:lnTo>
                  <a:pt x="1411462" y="0"/>
                </a:lnTo>
                <a:lnTo>
                  <a:pt x="1411462" y="397707"/>
                </a:lnTo>
                <a:lnTo>
                  <a:pt x="0" y="3977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p:cNvSpPr/>
          <p:nvPr/>
        </p:nvSpPr>
        <p:spPr>
          <a:xfrm>
            <a:off x="4654915" y="4396892"/>
            <a:ext cx="4724400" cy="2400300"/>
          </a:xfrm>
          <a:custGeom>
            <a:avLst/>
            <a:gdLst/>
            <a:ahLst/>
            <a:cxnLst/>
            <a:rect l="l" t="t" r="r" b="b"/>
            <a:pathLst>
              <a:path w="4724400" h="2400300">
                <a:moveTo>
                  <a:pt x="0" y="0"/>
                </a:moveTo>
                <a:lnTo>
                  <a:pt x="4724400" y="0"/>
                </a:lnTo>
                <a:lnTo>
                  <a:pt x="4724400" y="2400300"/>
                </a:lnTo>
                <a:lnTo>
                  <a:pt x="0" y="2400300"/>
                </a:lnTo>
                <a:lnTo>
                  <a:pt x="0" y="0"/>
                </a:lnTo>
                <a:close/>
              </a:path>
            </a:pathLst>
          </a:custGeom>
          <a:blipFill>
            <a:blip r:embed="rId8"/>
            <a:stretch>
              <a:fillRect/>
            </a:stretch>
          </a:blipFill>
        </p:spPr>
        <p:txBody>
          <a:bodyPr/>
          <a:lstStyle/>
          <a:p>
            <a:endParaRPr lang="en-US"/>
          </a:p>
        </p:txBody>
      </p:sp>
      <p:sp>
        <p:nvSpPr>
          <p:cNvPr id="15" name="Freeform 15"/>
          <p:cNvSpPr/>
          <p:nvPr/>
        </p:nvSpPr>
        <p:spPr>
          <a:xfrm>
            <a:off x="5034267" y="5116506"/>
            <a:ext cx="1295400" cy="1295400"/>
          </a:xfrm>
          <a:custGeom>
            <a:avLst/>
            <a:gdLst/>
            <a:ahLst/>
            <a:cxnLst/>
            <a:rect l="l" t="t" r="r" b="b"/>
            <a:pathLst>
              <a:path w="1295400" h="1295400">
                <a:moveTo>
                  <a:pt x="0" y="0"/>
                </a:moveTo>
                <a:lnTo>
                  <a:pt x="1295400" y="0"/>
                </a:lnTo>
                <a:lnTo>
                  <a:pt x="1295400" y="1295400"/>
                </a:lnTo>
                <a:lnTo>
                  <a:pt x="0" y="1295400"/>
                </a:lnTo>
                <a:lnTo>
                  <a:pt x="0" y="0"/>
                </a:lnTo>
                <a:close/>
              </a:path>
            </a:pathLst>
          </a:custGeom>
          <a:blipFill>
            <a:blip r:embed="rId9"/>
            <a:stretch>
              <a:fillRect/>
            </a:stretch>
          </a:blipFill>
        </p:spPr>
        <p:txBody>
          <a:bodyPr/>
          <a:lstStyle/>
          <a:p>
            <a:endParaRPr lang="en-US"/>
          </a:p>
        </p:txBody>
      </p:sp>
      <p:sp>
        <p:nvSpPr>
          <p:cNvPr id="16" name="TextBox 16"/>
          <p:cNvSpPr txBox="1"/>
          <p:nvPr/>
        </p:nvSpPr>
        <p:spPr>
          <a:xfrm>
            <a:off x="1080878" y="1853651"/>
            <a:ext cx="7378817" cy="2275522"/>
          </a:xfrm>
          <a:prstGeom prst="rect">
            <a:avLst/>
          </a:prstGeom>
        </p:spPr>
        <p:txBody>
          <a:bodyPr lIns="0" tIns="0" rIns="0" bIns="0" rtlCol="0" anchor="t">
            <a:spAutoFit/>
          </a:bodyPr>
          <a:lstStyle/>
          <a:p>
            <a:pPr algn="just">
              <a:lnSpc>
                <a:spcPts val="3000"/>
              </a:lnSpc>
            </a:pPr>
            <a:r>
              <a:rPr lang="en-US" sz="2100" spc="14">
                <a:solidFill>
                  <a:srgbClr val="474342"/>
                </a:solidFill>
                <a:latin typeface="IBM Plex Sans Condensed"/>
              </a:rPr>
              <a:t>Review your EAD card to make sure the information is accurate. If it is not, contact OISS</a:t>
            </a:r>
          </a:p>
          <a:p>
            <a:pPr algn="l">
              <a:lnSpc>
                <a:spcPts val="3000"/>
              </a:lnSpc>
            </a:pPr>
            <a:r>
              <a:rPr lang="en-US" sz="2100" spc="14">
                <a:solidFill>
                  <a:srgbClr val="474342"/>
                </a:solidFill>
                <a:latin typeface="IBM Plex Sans Condensed"/>
              </a:rPr>
              <a:t>Present your EAD to employers as proof that you are legally authorizated to work in the US. </a:t>
            </a:r>
          </a:p>
          <a:p>
            <a:pPr algn="l">
              <a:lnSpc>
                <a:spcPts val="3000"/>
              </a:lnSpc>
            </a:pPr>
            <a:r>
              <a:rPr lang="en-US" sz="2100" spc="14">
                <a:solidFill>
                  <a:srgbClr val="474342"/>
                </a:solidFill>
                <a:latin typeface="IBM Plex Sans Condensed"/>
              </a:rPr>
              <a:t>You will need this for hiring paperwork, such as the I-9 </a:t>
            </a:r>
          </a:p>
          <a:p>
            <a:pPr algn="l">
              <a:lnSpc>
                <a:spcPts val="3000"/>
              </a:lnSpc>
            </a:pPr>
            <a:r>
              <a:rPr lang="en-US" sz="2100" spc="14">
                <a:solidFill>
                  <a:srgbClr val="474342"/>
                </a:solidFill>
                <a:latin typeface="IBM Plex Sans Condensed"/>
              </a:rPr>
              <a:t>The EAD is a required document for entry to the U.S. during OPT</a:t>
            </a:r>
          </a:p>
        </p:txBody>
      </p:sp>
      <p:sp>
        <p:nvSpPr>
          <p:cNvPr id="17" name="TextBox 17"/>
          <p:cNvSpPr txBox="1"/>
          <p:nvPr/>
        </p:nvSpPr>
        <p:spPr>
          <a:xfrm>
            <a:off x="719756" y="862022"/>
            <a:ext cx="2785443" cy="817245"/>
          </a:xfrm>
          <a:prstGeom prst="rect">
            <a:avLst/>
          </a:prstGeom>
        </p:spPr>
        <p:txBody>
          <a:bodyPr wrap="square" lIns="0" tIns="0" rIns="0" bIns="0" rtlCol="0" anchor="t">
            <a:spAutoFit/>
          </a:bodyPr>
          <a:lstStyle/>
          <a:p>
            <a:pPr algn="l">
              <a:lnSpc>
                <a:spcPts val="6719"/>
              </a:lnSpc>
            </a:pPr>
            <a:r>
              <a:rPr lang="en-US" sz="4800" spc="24" dirty="0">
                <a:solidFill>
                  <a:srgbClr val="7A2426"/>
                </a:solidFill>
                <a:latin typeface="Open Sans Condensed"/>
              </a:rPr>
              <a:t>EAD card</a:t>
            </a:r>
          </a:p>
        </p:txBody>
      </p:sp>
      <p:pic>
        <p:nvPicPr>
          <p:cNvPr id="21" name="Audio 20">
            <a:hlinkClick r:id="" action="ppaction://media"/>
            <a:extLst>
              <a:ext uri="{FF2B5EF4-FFF2-40B4-BE49-F238E27FC236}">
                <a16:creationId xmlns:a16="http://schemas.microsoft.com/office/drawing/2014/main" id="{D2E738E0-4871-5E38-E14F-3329928A8526}"/>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75147" t="-175147" r="-175147" b="-175147"/>
          <a:stretch>
            <a:fillRect/>
          </a:stretch>
        </p:blipFill>
        <p:spPr>
          <a:xfrm>
            <a:off x="7471258" y="5032858"/>
            <a:ext cx="2194560" cy="219456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7004"/>
    </mc:Choice>
    <mc:Fallback>
      <p:transition spd="slow" advTm="57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932460">
            <a:off x="373504" y="793871"/>
            <a:ext cx="1019175" cy="571500"/>
            <a:chOff x="0" y="0"/>
            <a:chExt cx="1358900" cy="762000"/>
          </a:xfrm>
        </p:grpSpPr>
        <p:sp>
          <p:nvSpPr>
            <p:cNvPr id="3" name="Freeform 3"/>
            <p:cNvSpPr/>
            <p:nvPr/>
          </p:nvSpPr>
          <p:spPr>
            <a:xfrm>
              <a:off x="0" y="0"/>
              <a:ext cx="1358900" cy="762000"/>
            </a:xfrm>
            <a:custGeom>
              <a:avLst/>
              <a:gdLst/>
              <a:ahLst/>
              <a:cxnLst/>
              <a:rect l="l" t="t" r="r" b="b"/>
              <a:pathLst>
                <a:path w="1358900" h="762000">
                  <a:moveTo>
                    <a:pt x="1358900" y="0"/>
                  </a:moveTo>
                  <a:lnTo>
                    <a:pt x="82042" y="0"/>
                  </a:lnTo>
                  <a:lnTo>
                    <a:pt x="0" y="0"/>
                  </a:lnTo>
                  <a:lnTo>
                    <a:pt x="0" y="762000"/>
                  </a:lnTo>
                  <a:lnTo>
                    <a:pt x="1358900" y="762000"/>
                  </a:lnTo>
                  <a:lnTo>
                    <a:pt x="1358900" y="0"/>
                  </a:lnTo>
                  <a:close/>
                </a:path>
              </a:pathLst>
            </a:custGeom>
            <a:blipFill>
              <a:blip r:embed="rId4"/>
              <a:stretch>
                <a:fillRect/>
              </a:stretch>
            </a:blipFill>
          </p:spPr>
          <p:txBody>
            <a:bodyPr/>
            <a:lstStyle/>
            <a:p>
              <a:endParaRPr lang="en-US"/>
            </a:p>
          </p:txBody>
        </p:sp>
      </p:grpSp>
      <p:grpSp>
        <p:nvGrpSpPr>
          <p:cNvPr id="4" name="Group 4"/>
          <p:cNvGrpSpPr>
            <a:grpSpLocks noChangeAspect="1"/>
          </p:cNvGrpSpPr>
          <p:nvPr/>
        </p:nvGrpSpPr>
        <p:grpSpPr>
          <a:xfrm>
            <a:off x="865670" y="2043865"/>
            <a:ext cx="76200" cy="76200"/>
            <a:chOff x="0" y="0"/>
            <a:chExt cx="76200" cy="76200"/>
          </a:xfrm>
        </p:grpSpPr>
        <p:sp>
          <p:nvSpPr>
            <p:cNvPr id="5" name="Freeform 5"/>
            <p:cNvSpPr/>
            <p:nvPr/>
          </p:nvSpPr>
          <p:spPr>
            <a:xfrm>
              <a:off x="0" y="0"/>
              <a:ext cx="76200" cy="76200"/>
            </a:xfrm>
            <a:custGeom>
              <a:avLst/>
              <a:gdLst/>
              <a:ahLst/>
              <a:cxnLst/>
              <a:rect l="l" t="t" r="r" b="b"/>
              <a:pathLst>
                <a:path w="76200" h="76200">
                  <a:moveTo>
                    <a:pt x="76200" y="38100"/>
                  </a:moveTo>
                  <a:lnTo>
                    <a:pt x="75184" y="48006"/>
                  </a:lnTo>
                  <a:cubicBezTo>
                    <a:pt x="71374" y="57404"/>
                    <a:pt x="68580" y="61468"/>
                    <a:pt x="65024" y="65024"/>
                  </a:cubicBezTo>
                  <a:lnTo>
                    <a:pt x="57277" y="71374"/>
                  </a:lnTo>
                  <a:cubicBezTo>
                    <a:pt x="48006" y="75184"/>
                    <a:pt x="43180" y="76200"/>
                    <a:pt x="38100" y="76200"/>
                  </a:cubicBezTo>
                  <a:lnTo>
                    <a:pt x="28194" y="75184"/>
                  </a:lnTo>
                  <a:cubicBezTo>
                    <a:pt x="18796" y="71374"/>
                    <a:pt x="14732" y="68580"/>
                    <a:pt x="11176" y="65024"/>
                  </a:cubicBezTo>
                  <a:lnTo>
                    <a:pt x="4826" y="57277"/>
                  </a:lnTo>
                  <a:cubicBezTo>
                    <a:pt x="1016" y="48006"/>
                    <a:pt x="0" y="43180"/>
                    <a:pt x="0" y="38100"/>
                  </a:cubicBezTo>
                  <a:lnTo>
                    <a:pt x="1016" y="28194"/>
                  </a:lnTo>
                  <a:cubicBezTo>
                    <a:pt x="4826" y="18796"/>
                    <a:pt x="7620" y="14732"/>
                    <a:pt x="11176" y="11176"/>
                  </a:cubicBezTo>
                  <a:lnTo>
                    <a:pt x="18923" y="4826"/>
                  </a:lnTo>
                  <a:cubicBezTo>
                    <a:pt x="28194" y="1016"/>
                    <a:pt x="33020" y="0"/>
                    <a:pt x="38100" y="0"/>
                  </a:cubicBezTo>
                  <a:lnTo>
                    <a:pt x="48006" y="1016"/>
                  </a:lnTo>
                  <a:cubicBezTo>
                    <a:pt x="57404" y="4826"/>
                    <a:pt x="61468" y="7620"/>
                    <a:pt x="65024" y="11176"/>
                  </a:cubicBezTo>
                  <a:lnTo>
                    <a:pt x="71374" y="18923"/>
                  </a:lnTo>
                  <a:cubicBezTo>
                    <a:pt x="75184" y="28194"/>
                    <a:pt x="76200" y="33020"/>
                    <a:pt x="76200" y="38100"/>
                  </a:cubicBezTo>
                  <a:close/>
                </a:path>
              </a:pathLst>
            </a:custGeom>
            <a:solidFill>
              <a:srgbClr val="474342"/>
            </a:solidFill>
          </p:spPr>
          <p:txBody>
            <a:bodyPr/>
            <a:lstStyle/>
            <a:p>
              <a:endParaRPr lang="en-US"/>
            </a:p>
          </p:txBody>
        </p:sp>
      </p:grpSp>
      <p:grpSp>
        <p:nvGrpSpPr>
          <p:cNvPr id="6" name="Group 6"/>
          <p:cNvGrpSpPr>
            <a:grpSpLocks noChangeAspect="1"/>
          </p:cNvGrpSpPr>
          <p:nvPr/>
        </p:nvGrpSpPr>
        <p:grpSpPr>
          <a:xfrm>
            <a:off x="865670" y="2424865"/>
            <a:ext cx="76200" cy="76200"/>
            <a:chOff x="0" y="0"/>
            <a:chExt cx="76200" cy="76200"/>
          </a:xfrm>
        </p:grpSpPr>
        <p:sp>
          <p:nvSpPr>
            <p:cNvPr id="7" name="Freeform 7"/>
            <p:cNvSpPr/>
            <p:nvPr/>
          </p:nvSpPr>
          <p:spPr>
            <a:xfrm>
              <a:off x="0" y="0"/>
              <a:ext cx="76200" cy="76200"/>
            </a:xfrm>
            <a:custGeom>
              <a:avLst/>
              <a:gdLst/>
              <a:ahLst/>
              <a:cxnLst/>
              <a:rect l="l" t="t" r="r" b="b"/>
              <a:pathLst>
                <a:path w="76200" h="76200">
                  <a:moveTo>
                    <a:pt x="76200" y="38100"/>
                  </a:moveTo>
                  <a:lnTo>
                    <a:pt x="75184" y="48006"/>
                  </a:lnTo>
                  <a:cubicBezTo>
                    <a:pt x="71374" y="57404"/>
                    <a:pt x="68580" y="61468"/>
                    <a:pt x="65024" y="65024"/>
                  </a:cubicBezTo>
                  <a:lnTo>
                    <a:pt x="57277" y="71374"/>
                  </a:lnTo>
                  <a:cubicBezTo>
                    <a:pt x="48006" y="75184"/>
                    <a:pt x="43180" y="76200"/>
                    <a:pt x="38100" y="76200"/>
                  </a:cubicBezTo>
                  <a:lnTo>
                    <a:pt x="28194" y="75184"/>
                  </a:lnTo>
                  <a:cubicBezTo>
                    <a:pt x="18796" y="71374"/>
                    <a:pt x="14732" y="68580"/>
                    <a:pt x="11176" y="65024"/>
                  </a:cubicBezTo>
                  <a:lnTo>
                    <a:pt x="4826" y="57277"/>
                  </a:lnTo>
                  <a:cubicBezTo>
                    <a:pt x="1016" y="48006"/>
                    <a:pt x="0" y="43180"/>
                    <a:pt x="0" y="38100"/>
                  </a:cubicBezTo>
                  <a:lnTo>
                    <a:pt x="1016" y="28194"/>
                  </a:lnTo>
                  <a:cubicBezTo>
                    <a:pt x="4826" y="18796"/>
                    <a:pt x="7620" y="14732"/>
                    <a:pt x="11176" y="11176"/>
                  </a:cubicBezTo>
                  <a:lnTo>
                    <a:pt x="18923" y="4826"/>
                  </a:lnTo>
                  <a:cubicBezTo>
                    <a:pt x="28194" y="1016"/>
                    <a:pt x="33020" y="0"/>
                    <a:pt x="38100" y="0"/>
                  </a:cubicBezTo>
                  <a:lnTo>
                    <a:pt x="48006" y="1016"/>
                  </a:lnTo>
                  <a:cubicBezTo>
                    <a:pt x="57404" y="4826"/>
                    <a:pt x="61468" y="7620"/>
                    <a:pt x="65024" y="11176"/>
                  </a:cubicBezTo>
                  <a:lnTo>
                    <a:pt x="71374" y="18923"/>
                  </a:lnTo>
                  <a:cubicBezTo>
                    <a:pt x="75184" y="28194"/>
                    <a:pt x="76200" y="33020"/>
                    <a:pt x="76200" y="38100"/>
                  </a:cubicBezTo>
                  <a:close/>
                </a:path>
              </a:pathLst>
            </a:custGeom>
            <a:solidFill>
              <a:srgbClr val="474342"/>
            </a:solidFill>
          </p:spPr>
          <p:txBody>
            <a:bodyPr/>
            <a:lstStyle/>
            <a:p>
              <a:endParaRPr lang="en-US"/>
            </a:p>
          </p:txBody>
        </p:sp>
      </p:grpSp>
      <p:grpSp>
        <p:nvGrpSpPr>
          <p:cNvPr id="8" name="Group 8"/>
          <p:cNvGrpSpPr>
            <a:grpSpLocks noChangeAspect="1"/>
          </p:cNvGrpSpPr>
          <p:nvPr/>
        </p:nvGrpSpPr>
        <p:grpSpPr>
          <a:xfrm>
            <a:off x="865670" y="3567865"/>
            <a:ext cx="76200" cy="76200"/>
            <a:chOff x="0" y="0"/>
            <a:chExt cx="76200" cy="76200"/>
          </a:xfrm>
        </p:grpSpPr>
        <p:sp>
          <p:nvSpPr>
            <p:cNvPr id="9" name="Freeform 9"/>
            <p:cNvSpPr/>
            <p:nvPr/>
          </p:nvSpPr>
          <p:spPr>
            <a:xfrm>
              <a:off x="0" y="0"/>
              <a:ext cx="76200" cy="76200"/>
            </a:xfrm>
            <a:custGeom>
              <a:avLst/>
              <a:gdLst/>
              <a:ahLst/>
              <a:cxnLst/>
              <a:rect l="l" t="t" r="r" b="b"/>
              <a:pathLst>
                <a:path w="76200" h="76200">
                  <a:moveTo>
                    <a:pt x="76200" y="38100"/>
                  </a:moveTo>
                  <a:lnTo>
                    <a:pt x="75184" y="48006"/>
                  </a:lnTo>
                  <a:cubicBezTo>
                    <a:pt x="71374" y="57404"/>
                    <a:pt x="68580" y="61468"/>
                    <a:pt x="65024" y="65024"/>
                  </a:cubicBezTo>
                  <a:lnTo>
                    <a:pt x="57277" y="71374"/>
                  </a:lnTo>
                  <a:cubicBezTo>
                    <a:pt x="48006" y="75184"/>
                    <a:pt x="43180" y="76200"/>
                    <a:pt x="38100" y="76200"/>
                  </a:cubicBezTo>
                  <a:lnTo>
                    <a:pt x="28194" y="75184"/>
                  </a:lnTo>
                  <a:cubicBezTo>
                    <a:pt x="18796" y="71374"/>
                    <a:pt x="14732" y="68580"/>
                    <a:pt x="11176" y="65024"/>
                  </a:cubicBezTo>
                  <a:lnTo>
                    <a:pt x="4826" y="57277"/>
                  </a:lnTo>
                  <a:cubicBezTo>
                    <a:pt x="1016" y="48006"/>
                    <a:pt x="0" y="43180"/>
                    <a:pt x="0" y="38100"/>
                  </a:cubicBezTo>
                  <a:lnTo>
                    <a:pt x="1016" y="28194"/>
                  </a:lnTo>
                  <a:cubicBezTo>
                    <a:pt x="4826" y="18796"/>
                    <a:pt x="7620" y="14732"/>
                    <a:pt x="11176" y="11176"/>
                  </a:cubicBezTo>
                  <a:lnTo>
                    <a:pt x="18923" y="4826"/>
                  </a:lnTo>
                  <a:cubicBezTo>
                    <a:pt x="28194" y="1016"/>
                    <a:pt x="33020" y="0"/>
                    <a:pt x="38100" y="0"/>
                  </a:cubicBezTo>
                  <a:lnTo>
                    <a:pt x="48006" y="1016"/>
                  </a:lnTo>
                  <a:cubicBezTo>
                    <a:pt x="57404" y="4826"/>
                    <a:pt x="61468" y="7620"/>
                    <a:pt x="65024" y="11176"/>
                  </a:cubicBezTo>
                  <a:lnTo>
                    <a:pt x="71374" y="18923"/>
                  </a:lnTo>
                  <a:cubicBezTo>
                    <a:pt x="75184" y="28194"/>
                    <a:pt x="76200" y="33020"/>
                    <a:pt x="76200" y="38100"/>
                  </a:cubicBezTo>
                  <a:close/>
                </a:path>
              </a:pathLst>
            </a:custGeom>
            <a:solidFill>
              <a:srgbClr val="474342"/>
            </a:solidFill>
          </p:spPr>
          <p:txBody>
            <a:bodyPr/>
            <a:lstStyle/>
            <a:p>
              <a:endParaRPr lang="en-US"/>
            </a:p>
          </p:txBody>
        </p:sp>
      </p:grpSp>
      <p:grpSp>
        <p:nvGrpSpPr>
          <p:cNvPr id="10" name="Group 10"/>
          <p:cNvGrpSpPr>
            <a:grpSpLocks noChangeAspect="1"/>
          </p:cNvGrpSpPr>
          <p:nvPr/>
        </p:nvGrpSpPr>
        <p:grpSpPr>
          <a:xfrm>
            <a:off x="865670" y="4329865"/>
            <a:ext cx="76200" cy="76200"/>
            <a:chOff x="0" y="0"/>
            <a:chExt cx="76200" cy="76200"/>
          </a:xfrm>
        </p:grpSpPr>
        <p:sp>
          <p:nvSpPr>
            <p:cNvPr id="11" name="Freeform 11"/>
            <p:cNvSpPr/>
            <p:nvPr/>
          </p:nvSpPr>
          <p:spPr>
            <a:xfrm>
              <a:off x="0" y="0"/>
              <a:ext cx="76200" cy="76200"/>
            </a:xfrm>
            <a:custGeom>
              <a:avLst/>
              <a:gdLst/>
              <a:ahLst/>
              <a:cxnLst/>
              <a:rect l="l" t="t" r="r" b="b"/>
              <a:pathLst>
                <a:path w="76200" h="76200">
                  <a:moveTo>
                    <a:pt x="76200" y="38100"/>
                  </a:moveTo>
                  <a:lnTo>
                    <a:pt x="75184" y="48006"/>
                  </a:lnTo>
                  <a:cubicBezTo>
                    <a:pt x="71374" y="57404"/>
                    <a:pt x="68580" y="61468"/>
                    <a:pt x="65024" y="65024"/>
                  </a:cubicBezTo>
                  <a:lnTo>
                    <a:pt x="57277" y="71374"/>
                  </a:lnTo>
                  <a:cubicBezTo>
                    <a:pt x="48006" y="75184"/>
                    <a:pt x="43180" y="76200"/>
                    <a:pt x="38100" y="76200"/>
                  </a:cubicBezTo>
                  <a:lnTo>
                    <a:pt x="28194" y="75184"/>
                  </a:lnTo>
                  <a:cubicBezTo>
                    <a:pt x="18796" y="71374"/>
                    <a:pt x="14732" y="68580"/>
                    <a:pt x="11176" y="65024"/>
                  </a:cubicBezTo>
                  <a:lnTo>
                    <a:pt x="4826" y="57277"/>
                  </a:lnTo>
                  <a:cubicBezTo>
                    <a:pt x="1016" y="48006"/>
                    <a:pt x="0" y="43180"/>
                    <a:pt x="0" y="38100"/>
                  </a:cubicBezTo>
                  <a:lnTo>
                    <a:pt x="1016" y="28194"/>
                  </a:lnTo>
                  <a:cubicBezTo>
                    <a:pt x="4826" y="18796"/>
                    <a:pt x="7620" y="14732"/>
                    <a:pt x="11176" y="11176"/>
                  </a:cubicBezTo>
                  <a:lnTo>
                    <a:pt x="18923" y="4826"/>
                  </a:lnTo>
                  <a:cubicBezTo>
                    <a:pt x="28194" y="1016"/>
                    <a:pt x="33020" y="0"/>
                    <a:pt x="38100" y="0"/>
                  </a:cubicBezTo>
                  <a:lnTo>
                    <a:pt x="48006" y="1016"/>
                  </a:lnTo>
                  <a:cubicBezTo>
                    <a:pt x="57404" y="4826"/>
                    <a:pt x="61468" y="7620"/>
                    <a:pt x="65024" y="11176"/>
                  </a:cubicBezTo>
                  <a:lnTo>
                    <a:pt x="71374" y="18923"/>
                  </a:lnTo>
                  <a:cubicBezTo>
                    <a:pt x="75184" y="28194"/>
                    <a:pt x="76200" y="33020"/>
                    <a:pt x="76200" y="38100"/>
                  </a:cubicBezTo>
                  <a:close/>
                </a:path>
              </a:pathLst>
            </a:custGeom>
            <a:solidFill>
              <a:srgbClr val="474342"/>
            </a:solidFill>
          </p:spPr>
          <p:txBody>
            <a:bodyPr/>
            <a:lstStyle/>
            <a:p>
              <a:endParaRPr lang="en-US"/>
            </a:p>
          </p:txBody>
        </p:sp>
      </p:grpSp>
      <p:grpSp>
        <p:nvGrpSpPr>
          <p:cNvPr id="12" name="Group 12"/>
          <p:cNvGrpSpPr>
            <a:grpSpLocks noChangeAspect="1"/>
          </p:cNvGrpSpPr>
          <p:nvPr/>
        </p:nvGrpSpPr>
        <p:grpSpPr>
          <a:xfrm>
            <a:off x="865670" y="5472865"/>
            <a:ext cx="76200" cy="76200"/>
            <a:chOff x="0" y="0"/>
            <a:chExt cx="76200" cy="76200"/>
          </a:xfrm>
        </p:grpSpPr>
        <p:sp>
          <p:nvSpPr>
            <p:cNvPr id="13" name="Freeform 13"/>
            <p:cNvSpPr/>
            <p:nvPr/>
          </p:nvSpPr>
          <p:spPr>
            <a:xfrm>
              <a:off x="0" y="0"/>
              <a:ext cx="76200" cy="76200"/>
            </a:xfrm>
            <a:custGeom>
              <a:avLst/>
              <a:gdLst/>
              <a:ahLst/>
              <a:cxnLst/>
              <a:rect l="l" t="t" r="r" b="b"/>
              <a:pathLst>
                <a:path w="76200" h="76200">
                  <a:moveTo>
                    <a:pt x="76200" y="38100"/>
                  </a:moveTo>
                  <a:lnTo>
                    <a:pt x="75184" y="48006"/>
                  </a:lnTo>
                  <a:cubicBezTo>
                    <a:pt x="71374" y="57404"/>
                    <a:pt x="68580" y="61468"/>
                    <a:pt x="65024" y="65024"/>
                  </a:cubicBezTo>
                  <a:lnTo>
                    <a:pt x="57277" y="71374"/>
                  </a:lnTo>
                  <a:cubicBezTo>
                    <a:pt x="48006" y="75184"/>
                    <a:pt x="43180" y="76200"/>
                    <a:pt x="38100" y="76200"/>
                  </a:cubicBezTo>
                  <a:lnTo>
                    <a:pt x="28194" y="75184"/>
                  </a:lnTo>
                  <a:cubicBezTo>
                    <a:pt x="18796" y="71374"/>
                    <a:pt x="14732" y="68580"/>
                    <a:pt x="11176" y="65024"/>
                  </a:cubicBezTo>
                  <a:lnTo>
                    <a:pt x="4826" y="57277"/>
                  </a:lnTo>
                  <a:cubicBezTo>
                    <a:pt x="1016" y="48006"/>
                    <a:pt x="0" y="43180"/>
                    <a:pt x="0" y="38100"/>
                  </a:cubicBezTo>
                  <a:lnTo>
                    <a:pt x="1016" y="28194"/>
                  </a:lnTo>
                  <a:cubicBezTo>
                    <a:pt x="4826" y="18796"/>
                    <a:pt x="7620" y="14732"/>
                    <a:pt x="11176" y="11176"/>
                  </a:cubicBezTo>
                  <a:lnTo>
                    <a:pt x="18923" y="4826"/>
                  </a:lnTo>
                  <a:cubicBezTo>
                    <a:pt x="28194" y="1016"/>
                    <a:pt x="33020" y="0"/>
                    <a:pt x="38100" y="0"/>
                  </a:cubicBezTo>
                  <a:lnTo>
                    <a:pt x="48006" y="1016"/>
                  </a:lnTo>
                  <a:cubicBezTo>
                    <a:pt x="57404" y="4826"/>
                    <a:pt x="61468" y="7620"/>
                    <a:pt x="65024" y="11176"/>
                  </a:cubicBezTo>
                  <a:lnTo>
                    <a:pt x="71374" y="18923"/>
                  </a:lnTo>
                  <a:cubicBezTo>
                    <a:pt x="75184" y="28194"/>
                    <a:pt x="76200" y="33020"/>
                    <a:pt x="76200" y="38100"/>
                  </a:cubicBezTo>
                  <a:close/>
                </a:path>
              </a:pathLst>
            </a:custGeom>
            <a:solidFill>
              <a:srgbClr val="474342"/>
            </a:solidFill>
          </p:spPr>
          <p:txBody>
            <a:bodyPr/>
            <a:lstStyle/>
            <a:p>
              <a:endParaRPr lang="en-US"/>
            </a:p>
          </p:txBody>
        </p:sp>
      </p:grpSp>
      <p:grpSp>
        <p:nvGrpSpPr>
          <p:cNvPr id="14" name="Group 14"/>
          <p:cNvGrpSpPr>
            <a:grpSpLocks noChangeAspect="1"/>
          </p:cNvGrpSpPr>
          <p:nvPr/>
        </p:nvGrpSpPr>
        <p:grpSpPr>
          <a:xfrm>
            <a:off x="1308583" y="5087102"/>
            <a:ext cx="85725" cy="85725"/>
            <a:chOff x="0" y="0"/>
            <a:chExt cx="85725" cy="85725"/>
          </a:xfrm>
        </p:grpSpPr>
        <p:sp>
          <p:nvSpPr>
            <p:cNvPr id="15" name="Freeform 15"/>
            <p:cNvSpPr/>
            <p:nvPr/>
          </p:nvSpPr>
          <p:spPr>
            <a:xfrm>
              <a:off x="0" y="0"/>
              <a:ext cx="85852" cy="85852"/>
            </a:xfrm>
            <a:custGeom>
              <a:avLst/>
              <a:gdLst/>
              <a:ahLst/>
              <a:cxnLst/>
              <a:rect l="l" t="t" r="r" b="b"/>
              <a:pathLst>
                <a:path w="85852" h="85852">
                  <a:moveTo>
                    <a:pt x="85725" y="42926"/>
                  </a:moveTo>
                  <a:lnTo>
                    <a:pt x="84582" y="54102"/>
                  </a:lnTo>
                  <a:lnTo>
                    <a:pt x="82423" y="59309"/>
                  </a:lnTo>
                  <a:lnTo>
                    <a:pt x="77089" y="69215"/>
                  </a:lnTo>
                  <a:lnTo>
                    <a:pt x="73025" y="73279"/>
                  </a:lnTo>
                  <a:lnTo>
                    <a:pt x="64389" y="80391"/>
                  </a:lnTo>
                  <a:lnTo>
                    <a:pt x="59182" y="82550"/>
                  </a:lnTo>
                  <a:lnTo>
                    <a:pt x="48514" y="85852"/>
                  </a:lnTo>
                  <a:lnTo>
                    <a:pt x="42799" y="85852"/>
                  </a:lnTo>
                  <a:lnTo>
                    <a:pt x="31623" y="84709"/>
                  </a:lnTo>
                  <a:lnTo>
                    <a:pt x="26416" y="82550"/>
                  </a:lnTo>
                  <a:lnTo>
                    <a:pt x="16510" y="77216"/>
                  </a:lnTo>
                  <a:lnTo>
                    <a:pt x="12446" y="73152"/>
                  </a:lnTo>
                  <a:lnTo>
                    <a:pt x="5334" y="64516"/>
                  </a:lnTo>
                  <a:lnTo>
                    <a:pt x="3175" y="59309"/>
                  </a:lnTo>
                  <a:lnTo>
                    <a:pt x="0" y="48514"/>
                  </a:lnTo>
                  <a:lnTo>
                    <a:pt x="4826" y="42926"/>
                  </a:lnTo>
                  <a:lnTo>
                    <a:pt x="0" y="42926"/>
                  </a:lnTo>
                  <a:lnTo>
                    <a:pt x="1143" y="31750"/>
                  </a:lnTo>
                  <a:lnTo>
                    <a:pt x="7620" y="28321"/>
                  </a:lnTo>
                  <a:lnTo>
                    <a:pt x="3302" y="26416"/>
                  </a:lnTo>
                  <a:lnTo>
                    <a:pt x="8509" y="16510"/>
                  </a:lnTo>
                  <a:lnTo>
                    <a:pt x="15875" y="15875"/>
                  </a:lnTo>
                  <a:lnTo>
                    <a:pt x="12573" y="12573"/>
                  </a:lnTo>
                  <a:lnTo>
                    <a:pt x="21209" y="5461"/>
                  </a:lnTo>
                  <a:lnTo>
                    <a:pt x="28321" y="7620"/>
                  </a:lnTo>
                  <a:lnTo>
                    <a:pt x="26416" y="3302"/>
                  </a:lnTo>
                  <a:lnTo>
                    <a:pt x="37211" y="0"/>
                  </a:lnTo>
                  <a:lnTo>
                    <a:pt x="42926" y="4826"/>
                  </a:lnTo>
                  <a:lnTo>
                    <a:pt x="42926" y="0"/>
                  </a:lnTo>
                  <a:lnTo>
                    <a:pt x="54102" y="1143"/>
                  </a:lnTo>
                  <a:lnTo>
                    <a:pt x="57531" y="7747"/>
                  </a:lnTo>
                  <a:lnTo>
                    <a:pt x="59309" y="3302"/>
                  </a:lnTo>
                  <a:lnTo>
                    <a:pt x="69215" y="8636"/>
                  </a:lnTo>
                  <a:lnTo>
                    <a:pt x="69850" y="16002"/>
                  </a:lnTo>
                  <a:lnTo>
                    <a:pt x="73279" y="12573"/>
                  </a:lnTo>
                  <a:lnTo>
                    <a:pt x="80391" y="21209"/>
                  </a:lnTo>
                  <a:lnTo>
                    <a:pt x="82550" y="26416"/>
                  </a:lnTo>
                  <a:lnTo>
                    <a:pt x="85852" y="37084"/>
                  </a:lnTo>
                  <a:lnTo>
                    <a:pt x="85852" y="42799"/>
                  </a:lnTo>
                  <a:moveTo>
                    <a:pt x="76200" y="42799"/>
                  </a:moveTo>
                  <a:lnTo>
                    <a:pt x="80899" y="42799"/>
                  </a:lnTo>
                  <a:lnTo>
                    <a:pt x="76200" y="42799"/>
                  </a:lnTo>
                  <a:lnTo>
                    <a:pt x="75311" y="34163"/>
                  </a:lnTo>
                  <a:lnTo>
                    <a:pt x="77978" y="28194"/>
                  </a:lnTo>
                  <a:lnTo>
                    <a:pt x="73533" y="29972"/>
                  </a:lnTo>
                  <a:lnTo>
                    <a:pt x="69469" y="22225"/>
                  </a:lnTo>
                  <a:lnTo>
                    <a:pt x="66294" y="19050"/>
                  </a:lnTo>
                  <a:lnTo>
                    <a:pt x="59563" y="13462"/>
                  </a:lnTo>
                  <a:lnTo>
                    <a:pt x="55626" y="12065"/>
                  </a:lnTo>
                  <a:lnTo>
                    <a:pt x="47244" y="9525"/>
                  </a:lnTo>
                  <a:lnTo>
                    <a:pt x="42926" y="9525"/>
                  </a:lnTo>
                  <a:lnTo>
                    <a:pt x="34163" y="10414"/>
                  </a:lnTo>
                  <a:lnTo>
                    <a:pt x="30099" y="12065"/>
                  </a:lnTo>
                  <a:lnTo>
                    <a:pt x="22352" y="16129"/>
                  </a:lnTo>
                  <a:lnTo>
                    <a:pt x="19177" y="19304"/>
                  </a:lnTo>
                  <a:lnTo>
                    <a:pt x="13589" y="26035"/>
                  </a:lnTo>
                  <a:lnTo>
                    <a:pt x="11938" y="30099"/>
                  </a:lnTo>
                  <a:lnTo>
                    <a:pt x="9398" y="38481"/>
                  </a:lnTo>
                  <a:lnTo>
                    <a:pt x="9398" y="42926"/>
                  </a:lnTo>
                  <a:lnTo>
                    <a:pt x="10287" y="51562"/>
                  </a:lnTo>
                  <a:lnTo>
                    <a:pt x="7620" y="57531"/>
                  </a:lnTo>
                  <a:lnTo>
                    <a:pt x="12065" y="55753"/>
                  </a:lnTo>
                  <a:lnTo>
                    <a:pt x="16129" y="63500"/>
                  </a:lnTo>
                  <a:lnTo>
                    <a:pt x="15875" y="69977"/>
                  </a:lnTo>
                  <a:lnTo>
                    <a:pt x="19304" y="66548"/>
                  </a:lnTo>
                  <a:lnTo>
                    <a:pt x="26035" y="72136"/>
                  </a:lnTo>
                  <a:lnTo>
                    <a:pt x="28321" y="78232"/>
                  </a:lnTo>
                  <a:lnTo>
                    <a:pt x="30099" y="73787"/>
                  </a:lnTo>
                  <a:lnTo>
                    <a:pt x="38481" y="76327"/>
                  </a:lnTo>
                  <a:lnTo>
                    <a:pt x="42926" y="81153"/>
                  </a:lnTo>
                  <a:lnTo>
                    <a:pt x="42926" y="76454"/>
                  </a:lnTo>
                  <a:lnTo>
                    <a:pt x="51562" y="75565"/>
                  </a:lnTo>
                  <a:lnTo>
                    <a:pt x="57531" y="78232"/>
                  </a:lnTo>
                  <a:lnTo>
                    <a:pt x="55753" y="73787"/>
                  </a:lnTo>
                  <a:lnTo>
                    <a:pt x="63500" y="69723"/>
                  </a:lnTo>
                  <a:lnTo>
                    <a:pt x="69977" y="69977"/>
                  </a:lnTo>
                  <a:lnTo>
                    <a:pt x="66548" y="66548"/>
                  </a:lnTo>
                  <a:lnTo>
                    <a:pt x="72136" y="59817"/>
                  </a:lnTo>
                  <a:lnTo>
                    <a:pt x="78232" y="57531"/>
                  </a:lnTo>
                  <a:lnTo>
                    <a:pt x="73787" y="55753"/>
                  </a:lnTo>
                  <a:lnTo>
                    <a:pt x="76327" y="47371"/>
                  </a:lnTo>
                  <a:close/>
                </a:path>
              </a:pathLst>
            </a:custGeom>
            <a:solidFill>
              <a:srgbClr val="474342"/>
            </a:solidFill>
          </p:spPr>
          <p:txBody>
            <a:bodyPr/>
            <a:lstStyle/>
            <a:p>
              <a:endParaRPr lang="en-US"/>
            </a:p>
          </p:txBody>
        </p:sp>
      </p:grpSp>
      <p:grpSp>
        <p:nvGrpSpPr>
          <p:cNvPr id="16" name="Group 16"/>
          <p:cNvGrpSpPr>
            <a:grpSpLocks noChangeAspect="1"/>
          </p:cNvGrpSpPr>
          <p:nvPr/>
        </p:nvGrpSpPr>
        <p:grpSpPr>
          <a:xfrm>
            <a:off x="1308583" y="2801102"/>
            <a:ext cx="85725" cy="85725"/>
            <a:chOff x="0" y="0"/>
            <a:chExt cx="85725" cy="85725"/>
          </a:xfrm>
        </p:grpSpPr>
        <p:sp>
          <p:nvSpPr>
            <p:cNvPr id="17" name="Freeform 17"/>
            <p:cNvSpPr/>
            <p:nvPr/>
          </p:nvSpPr>
          <p:spPr>
            <a:xfrm>
              <a:off x="0" y="0"/>
              <a:ext cx="85852" cy="85852"/>
            </a:xfrm>
            <a:custGeom>
              <a:avLst/>
              <a:gdLst/>
              <a:ahLst/>
              <a:cxnLst/>
              <a:rect l="l" t="t" r="r" b="b"/>
              <a:pathLst>
                <a:path w="85852" h="85852">
                  <a:moveTo>
                    <a:pt x="85725" y="42926"/>
                  </a:moveTo>
                  <a:lnTo>
                    <a:pt x="84582" y="54102"/>
                  </a:lnTo>
                  <a:lnTo>
                    <a:pt x="82423" y="59309"/>
                  </a:lnTo>
                  <a:lnTo>
                    <a:pt x="77089" y="69215"/>
                  </a:lnTo>
                  <a:lnTo>
                    <a:pt x="69723" y="69850"/>
                  </a:lnTo>
                  <a:lnTo>
                    <a:pt x="73152" y="73279"/>
                  </a:lnTo>
                  <a:lnTo>
                    <a:pt x="64516" y="80391"/>
                  </a:lnTo>
                  <a:lnTo>
                    <a:pt x="59309" y="82550"/>
                  </a:lnTo>
                  <a:lnTo>
                    <a:pt x="48641" y="85852"/>
                  </a:lnTo>
                  <a:lnTo>
                    <a:pt x="42926" y="81026"/>
                  </a:lnTo>
                  <a:lnTo>
                    <a:pt x="42926" y="85852"/>
                  </a:lnTo>
                  <a:lnTo>
                    <a:pt x="31750" y="84582"/>
                  </a:lnTo>
                  <a:lnTo>
                    <a:pt x="26543" y="82423"/>
                  </a:lnTo>
                  <a:lnTo>
                    <a:pt x="16637" y="77089"/>
                  </a:lnTo>
                  <a:lnTo>
                    <a:pt x="16002" y="69723"/>
                  </a:lnTo>
                  <a:lnTo>
                    <a:pt x="12573" y="73152"/>
                  </a:lnTo>
                  <a:lnTo>
                    <a:pt x="5461" y="64516"/>
                  </a:lnTo>
                  <a:lnTo>
                    <a:pt x="7747" y="57404"/>
                  </a:lnTo>
                  <a:lnTo>
                    <a:pt x="3302" y="59182"/>
                  </a:lnTo>
                  <a:lnTo>
                    <a:pt x="0" y="48514"/>
                  </a:lnTo>
                  <a:lnTo>
                    <a:pt x="4826" y="42926"/>
                  </a:lnTo>
                  <a:lnTo>
                    <a:pt x="0" y="42926"/>
                  </a:lnTo>
                  <a:lnTo>
                    <a:pt x="1143" y="31750"/>
                  </a:lnTo>
                  <a:lnTo>
                    <a:pt x="3302" y="26416"/>
                  </a:lnTo>
                  <a:lnTo>
                    <a:pt x="8509" y="16510"/>
                  </a:lnTo>
                  <a:lnTo>
                    <a:pt x="15875" y="15875"/>
                  </a:lnTo>
                  <a:lnTo>
                    <a:pt x="12573" y="12573"/>
                  </a:lnTo>
                  <a:lnTo>
                    <a:pt x="21209" y="5461"/>
                  </a:lnTo>
                  <a:lnTo>
                    <a:pt x="28321" y="7620"/>
                  </a:lnTo>
                  <a:lnTo>
                    <a:pt x="26416" y="3302"/>
                  </a:lnTo>
                  <a:lnTo>
                    <a:pt x="37211" y="0"/>
                  </a:lnTo>
                  <a:lnTo>
                    <a:pt x="42926" y="4826"/>
                  </a:lnTo>
                  <a:lnTo>
                    <a:pt x="42926" y="0"/>
                  </a:lnTo>
                  <a:lnTo>
                    <a:pt x="54102" y="1143"/>
                  </a:lnTo>
                  <a:lnTo>
                    <a:pt x="57531" y="7747"/>
                  </a:lnTo>
                  <a:lnTo>
                    <a:pt x="59309" y="3302"/>
                  </a:lnTo>
                  <a:lnTo>
                    <a:pt x="69215" y="8636"/>
                  </a:lnTo>
                  <a:lnTo>
                    <a:pt x="69850" y="16002"/>
                  </a:lnTo>
                  <a:lnTo>
                    <a:pt x="73279" y="12573"/>
                  </a:lnTo>
                  <a:lnTo>
                    <a:pt x="80391" y="21209"/>
                  </a:lnTo>
                  <a:lnTo>
                    <a:pt x="82550" y="26416"/>
                  </a:lnTo>
                  <a:lnTo>
                    <a:pt x="85852" y="37084"/>
                  </a:lnTo>
                  <a:lnTo>
                    <a:pt x="85852" y="42799"/>
                  </a:lnTo>
                  <a:moveTo>
                    <a:pt x="76200" y="42799"/>
                  </a:moveTo>
                  <a:lnTo>
                    <a:pt x="80899" y="42799"/>
                  </a:lnTo>
                  <a:lnTo>
                    <a:pt x="76200" y="42799"/>
                  </a:lnTo>
                  <a:lnTo>
                    <a:pt x="75311" y="34163"/>
                  </a:lnTo>
                  <a:lnTo>
                    <a:pt x="77978" y="28194"/>
                  </a:lnTo>
                  <a:lnTo>
                    <a:pt x="73533" y="29972"/>
                  </a:lnTo>
                  <a:lnTo>
                    <a:pt x="69469" y="22225"/>
                  </a:lnTo>
                  <a:lnTo>
                    <a:pt x="66294" y="19050"/>
                  </a:lnTo>
                  <a:lnTo>
                    <a:pt x="59563" y="13462"/>
                  </a:lnTo>
                  <a:lnTo>
                    <a:pt x="55626" y="12065"/>
                  </a:lnTo>
                  <a:lnTo>
                    <a:pt x="47244" y="9525"/>
                  </a:lnTo>
                  <a:lnTo>
                    <a:pt x="42926" y="9525"/>
                  </a:lnTo>
                  <a:lnTo>
                    <a:pt x="34163" y="10414"/>
                  </a:lnTo>
                  <a:lnTo>
                    <a:pt x="30099" y="12065"/>
                  </a:lnTo>
                  <a:lnTo>
                    <a:pt x="22352" y="16129"/>
                  </a:lnTo>
                  <a:lnTo>
                    <a:pt x="19177" y="19304"/>
                  </a:lnTo>
                  <a:lnTo>
                    <a:pt x="13589" y="26035"/>
                  </a:lnTo>
                  <a:lnTo>
                    <a:pt x="7493" y="28321"/>
                  </a:lnTo>
                  <a:lnTo>
                    <a:pt x="11938" y="30099"/>
                  </a:lnTo>
                  <a:lnTo>
                    <a:pt x="9398" y="38481"/>
                  </a:lnTo>
                  <a:lnTo>
                    <a:pt x="9398" y="42926"/>
                  </a:lnTo>
                  <a:lnTo>
                    <a:pt x="10287" y="51562"/>
                  </a:lnTo>
                  <a:lnTo>
                    <a:pt x="11938" y="55626"/>
                  </a:lnTo>
                  <a:lnTo>
                    <a:pt x="16002" y="63373"/>
                  </a:lnTo>
                  <a:lnTo>
                    <a:pt x="19177" y="66548"/>
                  </a:lnTo>
                  <a:lnTo>
                    <a:pt x="25908" y="72136"/>
                  </a:lnTo>
                  <a:lnTo>
                    <a:pt x="28194" y="78232"/>
                  </a:lnTo>
                  <a:lnTo>
                    <a:pt x="29972" y="73787"/>
                  </a:lnTo>
                  <a:lnTo>
                    <a:pt x="38354" y="76327"/>
                  </a:lnTo>
                  <a:lnTo>
                    <a:pt x="42799" y="76327"/>
                  </a:lnTo>
                  <a:lnTo>
                    <a:pt x="51435" y="75438"/>
                  </a:lnTo>
                  <a:lnTo>
                    <a:pt x="57404" y="78105"/>
                  </a:lnTo>
                  <a:lnTo>
                    <a:pt x="55626" y="73660"/>
                  </a:lnTo>
                  <a:lnTo>
                    <a:pt x="63373" y="69596"/>
                  </a:lnTo>
                  <a:lnTo>
                    <a:pt x="66548" y="66421"/>
                  </a:lnTo>
                  <a:lnTo>
                    <a:pt x="72136" y="59690"/>
                  </a:lnTo>
                  <a:lnTo>
                    <a:pt x="78232" y="57404"/>
                  </a:lnTo>
                  <a:lnTo>
                    <a:pt x="73787" y="55626"/>
                  </a:lnTo>
                  <a:lnTo>
                    <a:pt x="76327" y="47244"/>
                  </a:lnTo>
                  <a:close/>
                </a:path>
              </a:pathLst>
            </a:custGeom>
            <a:solidFill>
              <a:srgbClr val="474342"/>
            </a:solidFill>
          </p:spPr>
          <p:txBody>
            <a:bodyPr/>
            <a:lstStyle/>
            <a:p>
              <a:endParaRPr lang="en-US"/>
            </a:p>
          </p:txBody>
        </p:sp>
      </p:grpSp>
      <p:grpSp>
        <p:nvGrpSpPr>
          <p:cNvPr id="18" name="Group 18"/>
          <p:cNvGrpSpPr>
            <a:grpSpLocks noChangeAspect="1"/>
          </p:cNvGrpSpPr>
          <p:nvPr/>
        </p:nvGrpSpPr>
        <p:grpSpPr>
          <a:xfrm>
            <a:off x="1308583" y="5849102"/>
            <a:ext cx="85725" cy="85725"/>
            <a:chOff x="0" y="0"/>
            <a:chExt cx="85725" cy="85725"/>
          </a:xfrm>
        </p:grpSpPr>
        <p:sp>
          <p:nvSpPr>
            <p:cNvPr id="19" name="Freeform 19"/>
            <p:cNvSpPr/>
            <p:nvPr/>
          </p:nvSpPr>
          <p:spPr>
            <a:xfrm>
              <a:off x="0" y="0"/>
              <a:ext cx="85852" cy="85852"/>
            </a:xfrm>
            <a:custGeom>
              <a:avLst/>
              <a:gdLst/>
              <a:ahLst/>
              <a:cxnLst/>
              <a:rect l="l" t="t" r="r" b="b"/>
              <a:pathLst>
                <a:path w="85852" h="85852">
                  <a:moveTo>
                    <a:pt x="85725" y="42926"/>
                  </a:moveTo>
                  <a:lnTo>
                    <a:pt x="84582" y="54102"/>
                  </a:lnTo>
                  <a:lnTo>
                    <a:pt x="82423" y="59309"/>
                  </a:lnTo>
                  <a:lnTo>
                    <a:pt x="77089" y="69215"/>
                  </a:lnTo>
                  <a:lnTo>
                    <a:pt x="73025" y="73279"/>
                  </a:lnTo>
                  <a:lnTo>
                    <a:pt x="64389" y="80391"/>
                  </a:lnTo>
                  <a:lnTo>
                    <a:pt x="57277" y="78105"/>
                  </a:lnTo>
                  <a:lnTo>
                    <a:pt x="59055" y="82550"/>
                  </a:lnTo>
                  <a:lnTo>
                    <a:pt x="48387" y="85852"/>
                  </a:lnTo>
                  <a:lnTo>
                    <a:pt x="42672" y="85852"/>
                  </a:lnTo>
                  <a:lnTo>
                    <a:pt x="31496" y="84709"/>
                  </a:lnTo>
                  <a:lnTo>
                    <a:pt x="28067" y="78105"/>
                  </a:lnTo>
                  <a:lnTo>
                    <a:pt x="26289" y="82550"/>
                  </a:lnTo>
                  <a:lnTo>
                    <a:pt x="16383" y="77216"/>
                  </a:lnTo>
                  <a:lnTo>
                    <a:pt x="12319" y="73152"/>
                  </a:lnTo>
                  <a:lnTo>
                    <a:pt x="5207" y="64516"/>
                  </a:lnTo>
                  <a:lnTo>
                    <a:pt x="7493" y="57404"/>
                  </a:lnTo>
                  <a:lnTo>
                    <a:pt x="3048" y="59182"/>
                  </a:lnTo>
                  <a:lnTo>
                    <a:pt x="0" y="48514"/>
                  </a:lnTo>
                  <a:lnTo>
                    <a:pt x="4826" y="42926"/>
                  </a:lnTo>
                  <a:lnTo>
                    <a:pt x="0" y="42926"/>
                  </a:lnTo>
                  <a:lnTo>
                    <a:pt x="1143" y="31750"/>
                  </a:lnTo>
                  <a:lnTo>
                    <a:pt x="3302" y="26416"/>
                  </a:lnTo>
                  <a:lnTo>
                    <a:pt x="8509" y="16510"/>
                  </a:lnTo>
                  <a:lnTo>
                    <a:pt x="15875" y="15875"/>
                  </a:lnTo>
                  <a:lnTo>
                    <a:pt x="12573" y="12573"/>
                  </a:lnTo>
                  <a:lnTo>
                    <a:pt x="21209" y="5461"/>
                  </a:lnTo>
                  <a:lnTo>
                    <a:pt x="28321" y="7620"/>
                  </a:lnTo>
                  <a:lnTo>
                    <a:pt x="26416" y="3302"/>
                  </a:lnTo>
                  <a:lnTo>
                    <a:pt x="37211" y="0"/>
                  </a:lnTo>
                  <a:lnTo>
                    <a:pt x="42926" y="4826"/>
                  </a:lnTo>
                  <a:lnTo>
                    <a:pt x="42926" y="0"/>
                  </a:lnTo>
                  <a:lnTo>
                    <a:pt x="54102" y="1143"/>
                  </a:lnTo>
                  <a:lnTo>
                    <a:pt x="57531" y="7747"/>
                  </a:lnTo>
                  <a:lnTo>
                    <a:pt x="59309" y="3302"/>
                  </a:lnTo>
                  <a:lnTo>
                    <a:pt x="69215" y="8636"/>
                  </a:lnTo>
                  <a:lnTo>
                    <a:pt x="69850" y="16002"/>
                  </a:lnTo>
                  <a:lnTo>
                    <a:pt x="73279" y="12573"/>
                  </a:lnTo>
                  <a:lnTo>
                    <a:pt x="80391" y="21209"/>
                  </a:lnTo>
                  <a:lnTo>
                    <a:pt x="82550" y="26416"/>
                  </a:lnTo>
                  <a:lnTo>
                    <a:pt x="85852" y="37084"/>
                  </a:lnTo>
                  <a:lnTo>
                    <a:pt x="85852" y="42799"/>
                  </a:lnTo>
                  <a:moveTo>
                    <a:pt x="76200" y="42799"/>
                  </a:moveTo>
                  <a:lnTo>
                    <a:pt x="80899" y="42799"/>
                  </a:lnTo>
                  <a:lnTo>
                    <a:pt x="76200" y="42799"/>
                  </a:lnTo>
                  <a:lnTo>
                    <a:pt x="75311" y="34163"/>
                  </a:lnTo>
                  <a:lnTo>
                    <a:pt x="77978" y="28194"/>
                  </a:lnTo>
                  <a:lnTo>
                    <a:pt x="73533" y="29972"/>
                  </a:lnTo>
                  <a:lnTo>
                    <a:pt x="69469" y="22225"/>
                  </a:lnTo>
                  <a:lnTo>
                    <a:pt x="66294" y="19050"/>
                  </a:lnTo>
                  <a:lnTo>
                    <a:pt x="59563" y="13462"/>
                  </a:lnTo>
                  <a:lnTo>
                    <a:pt x="55626" y="12065"/>
                  </a:lnTo>
                  <a:lnTo>
                    <a:pt x="47244" y="9525"/>
                  </a:lnTo>
                  <a:lnTo>
                    <a:pt x="42926" y="9525"/>
                  </a:lnTo>
                  <a:lnTo>
                    <a:pt x="34163" y="10414"/>
                  </a:lnTo>
                  <a:lnTo>
                    <a:pt x="30099" y="12065"/>
                  </a:lnTo>
                  <a:lnTo>
                    <a:pt x="22352" y="16129"/>
                  </a:lnTo>
                  <a:lnTo>
                    <a:pt x="19177" y="19304"/>
                  </a:lnTo>
                  <a:lnTo>
                    <a:pt x="13589" y="26035"/>
                  </a:lnTo>
                  <a:lnTo>
                    <a:pt x="7493" y="28321"/>
                  </a:lnTo>
                  <a:lnTo>
                    <a:pt x="11938" y="30099"/>
                  </a:lnTo>
                  <a:lnTo>
                    <a:pt x="9398" y="38481"/>
                  </a:lnTo>
                  <a:lnTo>
                    <a:pt x="9398" y="42926"/>
                  </a:lnTo>
                  <a:lnTo>
                    <a:pt x="10287" y="51562"/>
                  </a:lnTo>
                  <a:lnTo>
                    <a:pt x="11938" y="55626"/>
                  </a:lnTo>
                  <a:lnTo>
                    <a:pt x="16002" y="63373"/>
                  </a:lnTo>
                  <a:lnTo>
                    <a:pt x="15748" y="69850"/>
                  </a:lnTo>
                  <a:lnTo>
                    <a:pt x="19177" y="66421"/>
                  </a:lnTo>
                  <a:lnTo>
                    <a:pt x="25908" y="72009"/>
                  </a:lnTo>
                  <a:lnTo>
                    <a:pt x="29972" y="73660"/>
                  </a:lnTo>
                  <a:lnTo>
                    <a:pt x="38354" y="76200"/>
                  </a:lnTo>
                  <a:lnTo>
                    <a:pt x="42799" y="81026"/>
                  </a:lnTo>
                  <a:lnTo>
                    <a:pt x="42799" y="76327"/>
                  </a:lnTo>
                  <a:lnTo>
                    <a:pt x="51435" y="75438"/>
                  </a:lnTo>
                  <a:lnTo>
                    <a:pt x="55499" y="73787"/>
                  </a:lnTo>
                  <a:lnTo>
                    <a:pt x="63246" y="69723"/>
                  </a:lnTo>
                  <a:lnTo>
                    <a:pt x="69723" y="69977"/>
                  </a:lnTo>
                  <a:lnTo>
                    <a:pt x="66294" y="66548"/>
                  </a:lnTo>
                  <a:lnTo>
                    <a:pt x="71882" y="59817"/>
                  </a:lnTo>
                  <a:lnTo>
                    <a:pt x="77978" y="57531"/>
                  </a:lnTo>
                  <a:lnTo>
                    <a:pt x="73533" y="55753"/>
                  </a:lnTo>
                  <a:lnTo>
                    <a:pt x="76073" y="47371"/>
                  </a:lnTo>
                  <a:close/>
                </a:path>
              </a:pathLst>
            </a:custGeom>
            <a:solidFill>
              <a:srgbClr val="474342"/>
            </a:solidFill>
          </p:spPr>
          <p:txBody>
            <a:bodyPr/>
            <a:lstStyle/>
            <a:p>
              <a:endParaRPr lang="en-US"/>
            </a:p>
          </p:txBody>
        </p:sp>
      </p:grpSp>
      <p:grpSp>
        <p:nvGrpSpPr>
          <p:cNvPr id="20" name="Group 20"/>
          <p:cNvGrpSpPr>
            <a:grpSpLocks noChangeAspect="1"/>
          </p:cNvGrpSpPr>
          <p:nvPr/>
        </p:nvGrpSpPr>
        <p:grpSpPr>
          <a:xfrm>
            <a:off x="1308583" y="6230102"/>
            <a:ext cx="85725" cy="85725"/>
            <a:chOff x="0" y="0"/>
            <a:chExt cx="85725" cy="85725"/>
          </a:xfrm>
        </p:grpSpPr>
        <p:sp>
          <p:nvSpPr>
            <p:cNvPr id="21" name="Freeform 21"/>
            <p:cNvSpPr/>
            <p:nvPr/>
          </p:nvSpPr>
          <p:spPr>
            <a:xfrm>
              <a:off x="0" y="0"/>
              <a:ext cx="85852" cy="85852"/>
            </a:xfrm>
            <a:custGeom>
              <a:avLst/>
              <a:gdLst/>
              <a:ahLst/>
              <a:cxnLst/>
              <a:rect l="l" t="t" r="r" b="b"/>
              <a:pathLst>
                <a:path w="85852" h="85852">
                  <a:moveTo>
                    <a:pt x="85725" y="42926"/>
                  </a:moveTo>
                  <a:lnTo>
                    <a:pt x="84582" y="54102"/>
                  </a:lnTo>
                  <a:lnTo>
                    <a:pt x="77978" y="57531"/>
                  </a:lnTo>
                  <a:lnTo>
                    <a:pt x="82423" y="59309"/>
                  </a:lnTo>
                  <a:lnTo>
                    <a:pt x="77089" y="69215"/>
                  </a:lnTo>
                  <a:lnTo>
                    <a:pt x="73025" y="73279"/>
                  </a:lnTo>
                  <a:lnTo>
                    <a:pt x="64389" y="80391"/>
                  </a:lnTo>
                  <a:lnTo>
                    <a:pt x="57277" y="78105"/>
                  </a:lnTo>
                  <a:lnTo>
                    <a:pt x="59055" y="82550"/>
                  </a:lnTo>
                  <a:lnTo>
                    <a:pt x="48387" y="85852"/>
                  </a:lnTo>
                  <a:lnTo>
                    <a:pt x="42672" y="85852"/>
                  </a:lnTo>
                  <a:lnTo>
                    <a:pt x="31496" y="84709"/>
                  </a:lnTo>
                  <a:lnTo>
                    <a:pt x="28067" y="78105"/>
                  </a:lnTo>
                  <a:lnTo>
                    <a:pt x="26289" y="82550"/>
                  </a:lnTo>
                  <a:lnTo>
                    <a:pt x="16383" y="77216"/>
                  </a:lnTo>
                  <a:lnTo>
                    <a:pt x="12319" y="73152"/>
                  </a:lnTo>
                  <a:lnTo>
                    <a:pt x="5207" y="64516"/>
                  </a:lnTo>
                  <a:lnTo>
                    <a:pt x="7493" y="57404"/>
                  </a:lnTo>
                  <a:lnTo>
                    <a:pt x="3048" y="59182"/>
                  </a:lnTo>
                  <a:lnTo>
                    <a:pt x="0" y="48514"/>
                  </a:lnTo>
                  <a:lnTo>
                    <a:pt x="4826" y="42926"/>
                  </a:lnTo>
                  <a:lnTo>
                    <a:pt x="0" y="42926"/>
                  </a:lnTo>
                  <a:lnTo>
                    <a:pt x="1143" y="31750"/>
                  </a:lnTo>
                  <a:lnTo>
                    <a:pt x="3302" y="26416"/>
                  </a:lnTo>
                  <a:lnTo>
                    <a:pt x="8509" y="16510"/>
                  </a:lnTo>
                  <a:lnTo>
                    <a:pt x="15875" y="15875"/>
                  </a:lnTo>
                  <a:lnTo>
                    <a:pt x="12573" y="12573"/>
                  </a:lnTo>
                  <a:lnTo>
                    <a:pt x="21209" y="5461"/>
                  </a:lnTo>
                  <a:lnTo>
                    <a:pt x="28321" y="7620"/>
                  </a:lnTo>
                  <a:lnTo>
                    <a:pt x="26416" y="3302"/>
                  </a:lnTo>
                  <a:lnTo>
                    <a:pt x="37211" y="0"/>
                  </a:lnTo>
                  <a:lnTo>
                    <a:pt x="42926" y="4826"/>
                  </a:lnTo>
                  <a:lnTo>
                    <a:pt x="42926" y="0"/>
                  </a:lnTo>
                  <a:lnTo>
                    <a:pt x="54102" y="1143"/>
                  </a:lnTo>
                  <a:lnTo>
                    <a:pt x="57531" y="7747"/>
                  </a:lnTo>
                  <a:lnTo>
                    <a:pt x="59309" y="3302"/>
                  </a:lnTo>
                  <a:lnTo>
                    <a:pt x="69215" y="8636"/>
                  </a:lnTo>
                  <a:lnTo>
                    <a:pt x="69850" y="16002"/>
                  </a:lnTo>
                  <a:lnTo>
                    <a:pt x="73279" y="12573"/>
                  </a:lnTo>
                  <a:lnTo>
                    <a:pt x="80391" y="21209"/>
                  </a:lnTo>
                  <a:lnTo>
                    <a:pt x="82550" y="26416"/>
                  </a:lnTo>
                  <a:lnTo>
                    <a:pt x="85852" y="37084"/>
                  </a:lnTo>
                  <a:lnTo>
                    <a:pt x="85852" y="42799"/>
                  </a:lnTo>
                  <a:moveTo>
                    <a:pt x="76200" y="42799"/>
                  </a:moveTo>
                  <a:lnTo>
                    <a:pt x="80899" y="42799"/>
                  </a:lnTo>
                  <a:lnTo>
                    <a:pt x="76200" y="42799"/>
                  </a:lnTo>
                  <a:lnTo>
                    <a:pt x="75311" y="34163"/>
                  </a:lnTo>
                  <a:lnTo>
                    <a:pt x="77978" y="28194"/>
                  </a:lnTo>
                  <a:lnTo>
                    <a:pt x="73533" y="29972"/>
                  </a:lnTo>
                  <a:lnTo>
                    <a:pt x="69469" y="22225"/>
                  </a:lnTo>
                  <a:lnTo>
                    <a:pt x="66294" y="19050"/>
                  </a:lnTo>
                  <a:lnTo>
                    <a:pt x="59563" y="13462"/>
                  </a:lnTo>
                  <a:lnTo>
                    <a:pt x="55626" y="12065"/>
                  </a:lnTo>
                  <a:lnTo>
                    <a:pt x="47244" y="9525"/>
                  </a:lnTo>
                  <a:lnTo>
                    <a:pt x="42926" y="9525"/>
                  </a:lnTo>
                  <a:lnTo>
                    <a:pt x="34163" y="10414"/>
                  </a:lnTo>
                  <a:lnTo>
                    <a:pt x="30099" y="12065"/>
                  </a:lnTo>
                  <a:lnTo>
                    <a:pt x="22352" y="16129"/>
                  </a:lnTo>
                  <a:lnTo>
                    <a:pt x="19177" y="19304"/>
                  </a:lnTo>
                  <a:lnTo>
                    <a:pt x="13589" y="26035"/>
                  </a:lnTo>
                  <a:lnTo>
                    <a:pt x="7493" y="28321"/>
                  </a:lnTo>
                  <a:lnTo>
                    <a:pt x="11938" y="30099"/>
                  </a:lnTo>
                  <a:lnTo>
                    <a:pt x="9398" y="38481"/>
                  </a:lnTo>
                  <a:lnTo>
                    <a:pt x="9398" y="42926"/>
                  </a:lnTo>
                  <a:lnTo>
                    <a:pt x="10287" y="51562"/>
                  </a:lnTo>
                  <a:lnTo>
                    <a:pt x="11938" y="55626"/>
                  </a:lnTo>
                  <a:lnTo>
                    <a:pt x="16002" y="63373"/>
                  </a:lnTo>
                  <a:lnTo>
                    <a:pt x="15748" y="69850"/>
                  </a:lnTo>
                  <a:lnTo>
                    <a:pt x="19177" y="66421"/>
                  </a:lnTo>
                  <a:lnTo>
                    <a:pt x="25908" y="72009"/>
                  </a:lnTo>
                  <a:lnTo>
                    <a:pt x="29972" y="73660"/>
                  </a:lnTo>
                  <a:lnTo>
                    <a:pt x="38354" y="76200"/>
                  </a:lnTo>
                  <a:lnTo>
                    <a:pt x="42799" y="81026"/>
                  </a:lnTo>
                  <a:lnTo>
                    <a:pt x="42799" y="76327"/>
                  </a:lnTo>
                  <a:lnTo>
                    <a:pt x="51435" y="75438"/>
                  </a:lnTo>
                  <a:lnTo>
                    <a:pt x="55499" y="73787"/>
                  </a:lnTo>
                  <a:lnTo>
                    <a:pt x="63246" y="69723"/>
                  </a:lnTo>
                  <a:lnTo>
                    <a:pt x="69723" y="69977"/>
                  </a:lnTo>
                  <a:lnTo>
                    <a:pt x="66294" y="66548"/>
                  </a:lnTo>
                  <a:lnTo>
                    <a:pt x="71882" y="59817"/>
                  </a:lnTo>
                  <a:lnTo>
                    <a:pt x="73533" y="55753"/>
                  </a:lnTo>
                  <a:lnTo>
                    <a:pt x="76073" y="47371"/>
                  </a:lnTo>
                  <a:close/>
                </a:path>
              </a:pathLst>
            </a:custGeom>
            <a:solidFill>
              <a:srgbClr val="474342"/>
            </a:solidFill>
          </p:spPr>
          <p:txBody>
            <a:bodyPr/>
            <a:lstStyle/>
            <a:p>
              <a:endParaRPr lang="en-US"/>
            </a:p>
          </p:txBody>
        </p:sp>
      </p:grpSp>
      <p:grpSp>
        <p:nvGrpSpPr>
          <p:cNvPr id="22" name="Group 22"/>
          <p:cNvGrpSpPr>
            <a:grpSpLocks noChangeAspect="1"/>
          </p:cNvGrpSpPr>
          <p:nvPr/>
        </p:nvGrpSpPr>
        <p:grpSpPr>
          <a:xfrm>
            <a:off x="1017375" y="5542712"/>
            <a:ext cx="3113684" cy="146047"/>
            <a:chOff x="0" y="0"/>
            <a:chExt cx="3113684" cy="146050"/>
          </a:xfrm>
        </p:grpSpPr>
        <p:sp>
          <p:nvSpPr>
            <p:cNvPr id="23" name="Freeform 23"/>
            <p:cNvSpPr/>
            <p:nvPr/>
          </p:nvSpPr>
          <p:spPr>
            <a:xfrm>
              <a:off x="63500" y="63500"/>
              <a:ext cx="2932049" cy="19050"/>
            </a:xfrm>
            <a:custGeom>
              <a:avLst/>
              <a:gdLst/>
              <a:ahLst/>
              <a:cxnLst/>
              <a:rect l="l" t="t" r="r" b="b"/>
              <a:pathLst>
                <a:path w="2932049" h="19050">
                  <a:moveTo>
                    <a:pt x="0" y="0"/>
                  </a:moveTo>
                  <a:lnTo>
                    <a:pt x="2932049" y="0"/>
                  </a:lnTo>
                  <a:lnTo>
                    <a:pt x="2932049" y="19050"/>
                  </a:lnTo>
                  <a:lnTo>
                    <a:pt x="0" y="19050"/>
                  </a:lnTo>
                  <a:close/>
                </a:path>
              </a:pathLst>
            </a:custGeom>
            <a:solidFill>
              <a:srgbClr val="474342"/>
            </a:solidFill>
          </p:spPr>
          <p:txBody>
            <a:bodyPr/>
            <a:lstStyle/>
            <a:p>
              <a:endParaRPr lang="en-US"/>
            </a:p>
          </p:txBody>
        </p:sp>
        <p:sp>
          <p:nvSpPr>
            <p:cNvPr id="24" name="Freeform 24"/>
            <p:cNvSpPr/>
            <p:nvPr/>
          </p:nvSpPr>
          <p:spPr>
            <a:xfrm>
              <a:off x="2995549" y="63500"/>
              <a:ext cx="54610" cy="19050"/>
            </a:xfrm>
            <a:custGeom>
              <a:avLst/>
              <a:gdLst/>
              <a:ahLst/>
              <a:cxnLst/>
              <a:rect l="l" t="t" r="r" b="b"/>
              <a:pathLst>
                <a:path w="54610" h="19050">
                  <a:moveTo>
                    <a:pt x="0" y="0"/>
                  </a:moveTo>
                  <a:lnTo>
                    <a:pt x="54610" y="0"/>
                  </a:lnTo>
                  <a:lnTo>
                    <a:pt x="54610" y="19050"/>
                  </a:lnTo>
                  <a:lnTo>
                    <a:pt x="0" y="19050"/>
                  </a:lnTo>
                  <a:close/>
                </a:path>
              </a:pathLst>
            </a:custGeom>
            <a:solidFill>
              <a:srgbClr val="474342"/>
            </a:solidFill>
          </p:spPr>
          <p:txBody>
            <a:bodyPr/>
            <a:lstStyle/>
            <a:p>
              <a:endParaRPr lang="en-US"/>
            </a:p>
          </p:txBody>
        </p:sp>
      </p:grpSp>
      <p:sp>
        <p:nvSpPr>
          <p:cNvPr id="25" name="Freeform 25"/>
          <p:cNvSpPr/>
          <p:nvPr/>
        </p:nvSpPr>
        <p:spPr>
          <a:xfrm>
            <a:off x="8597036" y="0"/>
            <a:ext cx="1152525" cy="7315200"/>
          </a:xfrm>
          <a:custGeom>
            <a:avLst/>
            <a:gdLst/>
            <a:ahLst/>
            <a:cxnLst/>
            <a:rect l="l" t="t" r="r" b="b"/>
            <a:pathLst>
              <a:path w="1152525" h="7315200">
                <a:moveTo>
                  <a:pt x="0" y="0"/>
                </a:moveTo>
                <a:lnTo>
                  <a:pt x="1152525" y="0"/>
                </a:lnTo>
                <a:lnTo>
                  <a:pt x="1152525" y="7315200"/>
                </a:lnTo>
                <a:lnTo>
                  <a:pt x="0" y="7315200"/>
                </a:lnTo>
                <a:lnTo>
                  <a:pt x="0" y="0"/>
                </a:lnTo>
                <a:close/>
              </a:path>
            </a:pathLst>
          </a:custGeom>
          <a:blipFill>
            <a:blip r:embed="rId5"/>
            <a:stretch>
              <a:fillRect l="-295352" r="-426135"/>
            </a:stretch>
          </a:blipFill>
        </p:spPr>
        <p:txBody>
          <a:bodyPr/>
          <a:lstStyle/>
          <a:p>
            <a:endParaRPr lang="en-US"/>
          </a:p>
        </p:txBody>
      </p:sp>
      <p:sp>
        <p:nvSpPr>
          <p:cNvPr id="26" name="Freeform 26"/>
          <p:cNvSpPr/>
          <p:nvPr/>
        </p:nvSpPr>
        <p:spPr>
          <a:xfrm>
            <a:off x="664112" y="6636029"/>
            <a:ext cx="1411462" cy="397707"/>
          </a:xfrm>
          <a:custGeom>
            <a:avLst/>
            <a:gdLst/>
            <a:ahLst/>
            <a:cxnLst/>
            <a:rect l="l" t="t" r="r" b="b"/>
            <a:pathLst>
              <a:path w="1411462" h="397707">
                <a:moveTo>
                  <a:pt x="0" y="0"/>
                </a:moveTo>
                <a:lnTo>
                  <a:pt x="1411462" y="0"/>
                </a:lnTo>
                <a:lnTo>
                  <a:pt x="1411462" y="397707"/>
                </a:lnTo>
                <a:lnTo>
                  <a:pt x="0" y="3977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7" name="TextBox 27"/>
          <p:cNvSpPr txBox="1"/>
          <p:nvPr/>
        </p:nvSpPr>
        <p:spPr>
          <a:xfrm>
            <a:off x="1080878" y="1853651"/>
            <a:ext cx="7362015" cy="4568076"/>
          </a:xfrm>
          <a:prstGeom prst="rect">
            <a:avLst/>
          </a:prstGeom>
        </p:spPr>
        <p:txBody>
          <a:bodyPr lIns="0" tIns="0" rIns="0" bIns="0" rtlCol="0" anchor="t">
            <a:spAutoFit/>
          </a:bodyPr>
          <a:lstStyle/>
          <a:p>
            <a:pPr algn="l">
              <a:lnSpc>
                <a:spcPts val="3000"/>
              </a:lnSpc>
            </a:pPr>
            <a:r>
              <a:rPr lang="en-US" sz="2100" spc="14">
                <a:solidFill>
                  <a:srgbClr val="474342"/>
                </a:solidFill>
                <a:latin typeface="IBM Plex Sans Condensed"/>
              </a:rPr>
              <a:t>You do not need a job offer to apply to OPT </a:t>
            </a:r>
          </a:p>
          <a:p>
            <a:pPr algn="l">
              <a:lnSpc>
                <a:spcPts val="3000"/>
              </a:lnSpc>
            </a:pPr>
            <a:r>
              <a:rPr lang="en-US" sz="2100" spc="14">
                <a:solidFill>
                  <a:srgbClr val="474342"/>
                </a:solidFill>
                <a:latin typeface="IBM Plex Sans Condensed"/>
              </a:rPr>
              <a:t>It is your responsibility to find appropriate employment. You will need to be able to make the case for how it is directly related to your program of study (major).</a:t>
            </a:r>
          </a:p>
          <a:p>
            <a:pPr algn="just">
              <a:lnSpc>
                <a:spcPts val="3000"/>
              </a:lnSpc>
            </a:pPr>
            <a:r>
              <a:rPr lang="en-US" sz="2100" spc="14">
                <a:solidFill>
                  <a:srgbClr val="474342"/>
                </a:solidFill>
                <a:latin typeface="IBM Plex Sans Condensed"/>
              </a:rPr>
              <a:t>It may also take months to be secure a job offer - start your search early and look often</a:t>
            </a:r>
          </a:p>
          <a:p>
            <a:pPr algn="just">
              <a:lnSpc>
                <a:spcPts val="3000"/>
              </a:lnSpc>
            </a:pPr>
            <a:r>
              <a:rPr lang="en-US" sz="2100" spc="14">
                <a:solidFill>
                  <a:srgbClr val="474342"/>
                </a:solidFill>
                <a:latin typeface="IBM Plex Sans Condensed"/>
              </a:rPr>
              <a:t>When confronted with the question, "Are you authorized to work in the U.S.?", on job applications: </a:t>
            </a:r>
          </a:p>
          <a:p>
            <a:pPr algn="l">
              <a:lnSpc>
                <a:spcPts val="3000"/>
              </a:lnSpc>
            </a:pPr>
            <a:r>
              <a:rPr lang="en-US" sz="2100" spc="14">
                <a:solidFill>
                  <a:srgbClr val="474342"/>
                </a:solidFill>
                <a:latin typeface="IBM Plex Sans Condensed"/>
                <a:hlinkClick r:id="rId8" tooltip="https://ocpd.redlands.edu/channels/how-to-build-a-network/"/>
              </a:rPr>
              <a:t>select 'YES' - that is wh</a:t>
            </a:r>
            <a:r>
              <a:rPr lang="en-US" sz="2100" spc="14">
                <a:solidFill>
                  <a:srgbClr val="474342"/>
                </a:solidFill>
                <a:latin typeface="IBM Plex Sans Condensed"/>
              </a:rPr>
              <a:t>at your EAD card proves. </a:t>
            </a:r>
          </a:p>
          <a:p>
            <a:pPr algn="l">
              <a:lnSpc>
                <a:spcPts val="3000"/>
              </a:lnSpc>
            </a:pPr>
            <a:r>
              <a:rPr lang="en-US" sz="2100" spc="14">
                <a:solidFill>
                  <a:srgbClr val="474342"/>
                </a:solidFill>
                <a:latin typeface="IBM Plex Sans Condensed"/>
                <a:hlinkClick r:id="rId8" tooltip="https://ocpd.redlands.edu/channels/how-to-build-a-network/"/>
              </a:rPr>
              <a:t>Network with U of R alumni </a:t>
            </a:r>
          </a:p>
          <a:p>
            <a:pPr algn="l">
              <a:lnSpc>
                <a:spcPts val="3000"/>
              </a:lnSpc>
            </a:pPr>
            <a:r>
              <a:rPr lang="en-US" sz="2100" spc="14">
                <a:solidFill>
                  <a:srgbClr val="474342"/>
                </a:solidFill>
                <a:latin typeface="IBM Plex Sans Condensed"/>
              </a:rPr>
              <a:t>International alumni can help share their job search tips</a:t>
            </a:r>
          </a:p>
          <a:p>
            <a:pPr algn="ctr">
              <a:lnSpc>
                <a:spcPts val="3000"/>
              </a:lnSpc>
            </a:pPr>
            <a:r>
              <a:rPr lang="en-US" sz="2100" spc="14">
                <a:solidFill>
                  <a:srgbClr val="474342"/>
                </a:solidFill>
                <a:latin typeface="IBM Plex Sans Condensed"/>
              </a:rPr>
              <a:t>All alumni still working in the U.S. can help guide your search</a:t>
            </a:r>
          </a:p>
        </p:txBody>
      </p:sp>
      <p:sp>
        <p:nvSpPr>
          <p:cNvPr id="28" name="TextBox 28"/>
          <p:cNvSpPr txBox="1"/>
          <p:nvPr/>
        </p:nvSpPr>
        <p:spPr>
          <a:xfrm>
            <a:off x="719757" y="862022"/>
            <a:ext cx="4302473" cy="811530"/>
          </a:xfrm>
          <a:prstGeom prst="rect">
            <a:avLst/>
          </a:prstGeom>
        </p:spPr>
        <p:txBody>
          <a:bodyPr lIns="0" tIns="0" rIns="0" bIns="0" rtlCol="0" anchor="t">
            <a:spAutoFit/>
          </a:bodyPr>
          <a:lstStyle/>
          <a:p>
            <a:pPr algn="l">
              <a:lnSpc>
                <a:spcPts val="6719"/>
              </a:lnSpc>
            </a:pPr>
            <a:r>
              <a:rPr lang="en-US" sz="4800" spc="24">
                <a:solidFill>
                  <a:srgbClr val="7A2426"/>
                </a:solidFill>
                <a:latin typeface="Open Sans Condensed"/>
              </a:rPr>
              <a:t>Job Searching</a:t>
            </a:r>
          </a:p>
        </p:txBody>
      </p:sp>
      <p:pic>
        <p:nvPicPr>
          <p:cNvPr id="35" name="Audio 34">
            <a:hlinkClick r:id="" action="ppaction://media"/>
            <a:extLst>
              <a:ext uri="{FF2B5EF4-FFF2-40B4-BE49-F238E27FC236}">
                <a16:creationId xmlns:a16="http://schemas.microsoft.com/office/drawing/2014/main" id="{B5C4E04A-2473-DEDE-2FDD-E170BFA57D1C}"/>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75146" t="-175146" r="-175146" b="-175146"/>
          <a:stretch>
            <a:fillRect/>
          </a:stretch>
        </p:blipFill>
        <p:spPr>
          <a:xfrm>
            <a:off x="7471258" y="5032858"/>
            <a:ext cx="2194560" cy="219456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87937"/>
    </mc:Choice>
    <mc:Fallback>
      <p:transition spd="slow" advTm="87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932460">
            <a:off x="373504" y="793871"/>
            <a:ext cx="1019175" cy="571500"/>
            <a:chOff x="0" y="0"/>
            <a:chExt cx="1358900" cy="762000"/>
          </a:xfrm>
        </p:grpSpPr>
        <p:sp>
          <p:nvSpPr>
            <p:cNvPr id="3" name="Freeform 3"/>
            <p:cNvSpPr/>
            <p:nvPr/>
          </p:nvSpPr>
          <p:spPr>
            <a:xfrm>
              <a:off x="0" y="0"/>
              <a:ext cx="1358900" cy="762000"/>
            </a:xfrm>
            <a:custGeom>
              <a:avLst/>
              <a:gdLst/>
              <a:ahLst/>
              <a:cxnLst/>
              <a:rect l="l" t="t" r="r" b="b"/>
              <a:pathLst>
                <a:path w="1358900" h="762000">
                  <a:moveTo>
                    <a:pt x="1358900" y="0"/>
                  </a:moveTo>
                  <a:lnTo>
                    <a:pt x="82042" y="0"/>
                  </a:lnTo>
                  <a:lnTo>
                    <a:pt x="0" y="0"/>
                  </a:lnTo>
                  <a:lnTo>
                    <a:pt x="0" y="762000"/>
                  </a:lnTo>
                  <a:lnTo>
                    <a:pt x="1358900" y="762000"/>
                  </a:lnTo>
                  <a:lnTo>
                    <a:pt x="1358900" y="0"/>
                  </a:lnTo>
                  <a:close/>
                </a:path>
              </a:pathLst>
            </a:custGeom>
            <a:blipFill>
              <a:blip r:embed="rId4"/>
              <a:stretch>
                <a:fillRect/>
              </a:stretch>
            </a:blipFill>
          </p:spPr>
          <p:txBody>
            <a:bodyPr/>
            <a:lstStyle/>
            <a:p>
              <a:endParaRPr lang="en-US"/>
            </a:p>
          </p:txBody>
        </p:sp>
      </p:grpSp>
      <p:grpSp>
        <p:nvGrpSpPr>
          <p:cNvPr id="4" name="Group 4"/>
          <p:cNvGrpSpPr>
            <a:grpSpLocks noChangeAspect="1"/>
          </p:cNvGrpSpPr>
          <p:nvPr/>
        </p:nvGrpSpPr>
        <p:grpSpPr>
          <a:xfrm>
            <a:off x="1150553" y="2162480"/>
            <a:ext cx="85725" cy="85725"/>
            <a:chOff x="0" y="0"/>
            <a:chExt cx="85725" cy="85725"/>
          </a:xfrm>
        </p:grpSpPr>
        <p:sp>
          <p:nvSpPr>
            <p:cNvPr id="5" name="Freeform 5"/>
            <p:cNvSpPr/>
            <p:nvPr/>
          </p:nvSpPr>
          <p:spPr>
            <a:xfrm>
              <a:off x="0" y="0"/>
              <a:ext cx="85725" cy="85852"/>
            </a:xfrm>
            <a:custGeom>
              <a:avLst/>
              <a:gdLst/>
              <a:ahLst/>
              <a:cxnLst/>
              <a:rect l="l" t="t" r="r" b="b"/>
              <a:pathLst>
                <a:path w="85725" h="85852">
                  <a:moveTo>
                    <a:pt x="85725" y="42926"/>
                  </a:moveTo>
                  <a:lnTo>
                    <a:pt x="84582" y="54102"/>
                  </a:lnTo>
                  <a:cubicBezTo>
                    <a:pt x="80264" y="64643"/>
                    <a:pt x="77089" y="69215"/>
                    <a:pt x="73152" y="73279"/>
                  </a:cubicBezTo>
                  <a:lnTo>
                    <a:pt x="64516" y="80391"/>
                  </a:lnTo>
                  <a:cubicBezTo>
                    <a:pt x="53975" y="84709"/>
                    <a:pt x="48514" y="85852"/>
                    <a:pt x="42799" y="85852"/>
                  </a:cubicBezTo>
                  <a:lnTo>
                    <a:pt x="31750" y="84582"/>
                  </a:lnTo>
                  <a:cubicBezTo>
                    <a:pt x="21209" y="80264"/>
                    <a:pt x="16637" y="77089"/>
                    <a:pt x="12573" y="73152"/>
                  </a:cubicBezTo>
                  <a:lnTo>
                    <a:pt x="5461" y="64516"/>
                  </a:lnTo>
                  <a:cubicBezTo>
                    <a:pt x="1143" y="53975"/>
                    <a:pt x="0" y="48514"/>
                    <a:pt x="0" y="42926"/>
                  </a:cubicBezTo>
                  <a:lnTo>
                    <a:pt x="1143" y="31750"/>
                  </a:lnTo>
                  <a:cubicBezTo>
                    <a:pt x="5461" y="21209"/>
                    <a:pt x="8509" y="16510"/>
                    <a:pt x="12573" y="12573"/>
                  </a:cubicBezTo>
                  <a:lnTo>
                    <a:pt x="21209" y="5461"/>
                  </a:lnTo>
                  <a:cubicBezTo>
                    <a:pt x="31750" y="1143"/>
                    <a:pt x="37211" y="0"/>
                    <a:pt x="42799" y="0"/>
                  </a:cubicBezTo>
                  <a:lnTo>
                    <a:pt x="53975" y="1143"/>
                  </a:lnTo>
                  <a:cubicBezTo>
                    <a:pt x="64516" y="5461"/>
                    <a:pt x="69088" y="8636"/>
                    <a:pt x="73152" y="12573"/>
                  </a:cubicBezTo>
                  <a:lnTo>
                    <a:pt x="80264" y="21209"/>
                  </a:lnTo>
                  <a:cubicBezTo>
                    <a:pt x="84582" y="31750"/>
                    <a:pt x="85725" y="37211"/>
                    <a:pt x="85725" y="42926"/>
                  </a:cubicBezTo>
                  <a:close/>
                </a:path>
              </a:pathLst>
            </a:custGeom>
            <a:solidFill>
              <a:srgbClr val="474342"/>
            </a:solidFill>
          </p:spPr>
          <p:txBody>
            <a:bodyPr/>
            <a:lstStyle/>
            <a:p>
              <a:endParaRPr lang="en-US"/>
            </a:p>
          </p:txBody>
        </p:sp>
      </p:grpSp>
      <p:grpSp>
        <p:nvGrpSpPr>
          <p:cNvPr id="6" name="Group 6"/>
          <p:cNvGrpSpPr>
            <a:grpSpLocks noChangeAspect="1"/>
          </p:cNvGrpSpPr>
          <p:nvPr/>
        </p:nvGrpSpPr>
        <p:grpSpPr>
          <a:xfrm>
            <a:off x="1150553" y="2572055"/>
            <a:ext cx="85725" cy="85725"/>
            <a:chOff x="0" y="0"/>
            <a:chExt cx="85725" cy="85725"/>
          </a:xfrm>
        </p:grpSpPr>
        <p:sp>
          <p:nvSpPr>
            <p:cNvPr id="7" name="Freeform 7"/>
            <p:cNvSpPr/>
            <p:nvPr/>
          </p:nvSpPr>
          <p:spPr>
            <a:xfrm>
              <a:off x="0" y="0"/>
              <a:ext cx="85725" cy="85852"/>
            </a:xfrm>
            <a:custGeom>
              <a:avLst/>
              <a:gdLst/>
              <a:ahLst/>
              <a:cxnLst/>
              <a:rect l="l" t="t" r="r" b="b"/>
              <a:pathLst>
                <a:path w="85725" h="85852">
                  <a:moveTo>
                    <a:pt x="85725" y="42926"/>
                  </a:moveTo>
                  <a:lnTo>
                    <a:pt x="84582" y="54102"/>
                  </a:lnTo>
                  <a:cubicBezTo>
                    <a:pt x="80264" y="64643"/>
                    <a:pt x="77089" y="69215"/>
                    <a:pt x="73152" y="73279"/>
                  </a:cubicBezTo>
                  <a:lnTo>
                    <a:pt x="64516" y="80391"/>
                  </a:lnTo>
                  <a:cubicBezTo>
                    <a:pt x="53975" y="84709"/>
                    <a:pt x="48514" y="85852"/>
                    <a:pt x="42799" y="85852"/>
                  </a:cubicBezTo>
                  <a:lnTo>
                    <a:pt x="31750" y="84582"/>
                  </a:lnTo>
                  <a:cubicBezTo>
                    <a:pt x="21209" y="80264"/>
                    <a:pt x="16637" y="77089"/>
                    <a:pt x="12573" y="73152"/>
                  </a:cubicBezTo>
                  <a:lnTo>
                    <a:pt x="5461" y="64516"/>
                  </a:lnTo>
                  <a:cubicBezTo>
                    <a:pt x="1143" y="53975"/>
                    <a:pt x="0" y="48514"/>
                    <a:pt x="0" y="42926"/>
                  </a:cubicBezTo>
                  <a:lnTo>
                    <a:pt x="1143" y="31750"/>
                  </a:lnTo>
                  <a:cubicBezTo>
                    <a:pt x="5461" y="21209"/>
                    <a:pt x="8509" y="16510"/>
                    <a:pt x="12573" y="12573"/>
                  </a:cubicBezTo>
                  <a:lnTo>
                    <a:pt x="21209" y="5461"/>
                  </a:lnTo>
                  <a:cubicBezTo>
                    <a:pt x="31750" y="1143"/>
                    <a:pt x="37211" y="0"/>
                    <a:pt x="42799" y="0"/>
                  </a:cubicBezTo>
                  <a:lnTo>
                    <a:pt x="53975" y="1143"/>
                  </a:lnTo>
                  <a:cubicBezTo>
                    <a:pt x="64516" y="5461"/>
                    <a:pt x="69088" y="8636"/>
                    <a:pt x="73152" y="12573"/>
                  </a:cubicBezTo>
                  <a:lnTo>
                    <a:pt x="80264" y="21209"/>
                  </a:lnTo>
                  <a:cubicBezTo>
                    <a:pt x="84582" y="31750"/>
                    <a:pt x="85725" y="37211"/>
                    <a:pt x="85725" y="42926"/>
                  </a:cubicBezTo>
                  <a:close/>
                </a:path>
              </a:pathLst>
            </a:custGeom>
            <a:solidFill>
              <a:srgbClr val="474342"/>
            </a:solidFill>
          </p:spPr>
          <p:txBody>
            <a:bodyPr/>
            <a:lstStyle/>
            <a:p>
              <a:endParaRPr lang="en-US"/>
            </a:p>
          </p:txBody>
        </p:sp>
      </p:grpSp>
      <p:grpSp>
        <p:nvGrpSpPr>
          <p:cNvPr id="8" name="Group 8"/>
          <p:cNvGrpSpPr>
            <a:grpSpLocks noChangeAspect="1"/>
          </p:cNvGrpSpPr>
          <p:nvPr/>
        </p:nvGrpSpPr>
        <p:grpSpPr>
          <a:xfrm>
            <a:off x="1150553" y="3391205"/>
            <a:ext cx="85725" cy="85725"/>
            <a:chOff x="0" y="0"/>
            <a:chExt cx="85725" cy="85725"/>
          </a:xfrm>
        </p:grpSpPr>
        <p:sp>
          <p:nvSpPr>
            <p:cNvPr id="9" name="Freeform 9"/>
            <p:cNvSpPr/>
            <p:nvPr/>
          </p:nvSpPr>
          <p:spPr>
            <a:xfrm>
              <a:off x="0" y="0"/>
              <a:ext cx="85725" cy="85852"/>
            </a:xfrm>
            <a:custGeom>
              <a:avLst/>
              <a:gdLst/>
              <a:ahLst/>
              <a:cxnLst/>
              <a:rect l="l" t="t" r="r" b="b"/>
              <a:pathLst>
                <a:path w="85725" h="85852">
                  <a:moveTo>
                    <a:pt x="85725" y="42926"/>
                  </a:moveTo>
                  <a:lnTo>
                    <a:pt x="84582" y="54102"/>
                  </a:lnTo>
                  <a:cubicBezTo>
                    <a:pt x="80264" y="64643"/>
                    <a:pt x="77089" y="69215"/>
                    <a:pt x="73152" y="73279"/>
                  </a:cubicBezTo>
                  <a:lnTo>
                    <a:pt x="64516" y="80391"/>
                  </a:lnTo>
                  <a:cubicBezTo>
                    <a:pt x="53975" y="84709"/>
                    <a:pt x="48514" y="85852"/>
                    <a:pt x="42799" y="85852"/>
                  </a:cubicBezTo>
                  <a:lnTo>
                    <a:pt x="31750" y="84582"/>
                  </a:lnTo>
                  <a:cubicBezTo>
                    <a:pt x="21209" y="80264"/>
                    <a:pt x="16637" y="77089"/>
                    <a:pt x="12573" y="73152"/>
                  </a:cubicBezTo>
                  <a:lnTo>
                    <a:pt x="5461" y="64516"/>
                  </a:lnTo>
                  <a:cubicBezTo>
                    <a:pt x="1143" y="53975"/>
                    <a:pt x="0" y="48514"/>
                    <a:pt x="0" y="42926"/>
                  </a:cubicBezTo>
                  <a:lnTo>
                    <a:pt x="1143" y="31750"/>
                  </a:lnTo>
                  <a:cubicBezTo>
                    <a:pt x="5461" y="21209"/>
                    <a:pt x="8509" y="16510"/>
                    <a:pt x="12573" y="12573"/>
                  </a:cubicBezTo>
                  <a:lnTo>
                    <a:pt x="21209" y="5461"/>
                  </a:lnTo>
                  <a:cubicBezTo>
                    <a:pt x="31750" y="1143"/>
                    <a:pt x="37211" y="0"/>
                    <a:pt x="42799" y="0"/>
                  </a:cubicBezTo>
                  <a:lnTo>
                    <a:pt x="53975" y="1143"/>
                  </a:lnTo>
                  <a:cubicBezTo>
                    <a:pt x="64516" y="5461"/>
                    <a:pt x="69088" y="8636"/>
                    <a:pt x="73152" y="12573"/>
                  </a:cubicBezTo>
                  <a:lnTo>
                    <a:pt x="80264" y="21209"/>
                  </a:lnTo>
                  <a:cubicBezTo>
                    <a:pt x="84582" y="31750"/>
                    <a:pt x="85725" y="37211"/>
                    <a:pt x="85725" y="42926"/>
                  </a:cubicBezTo>
                  <a:close/>
                </a:path>
              </a:pathLst>
            </a:custGeom>
            <a:solidFill>
              <a:srgbClr val="474342"/>
            </a:solidFill>
          </p:spPr>
          <p:txBody>
            <a:bodyPr/>
            <a:lstStyle/>
            <a:p>
              <a:endParaRPr lang="en-US"/>
            </a:p>
          </p:txBody>
        </p:sp>
      </p:grpSp>
      <p:grpSp>
        <p:nvGrpSpPr>
          <p:cNvPr id="10" name="Group 10"/>
          <p:cNvGrpSpPr>
            <a:grpSpLocks noChangeAspect="1"/>
          </p:cNvGrpSpPr>
          <p:nvPr/>
        </p:nvGrpSpPr>
        <p:grpSpPr>
          <a:xfrm>
            <a:off x="1150553" y="3800780"/>
            <a:ext cx="85725" cy="85725"/>
            <a:chOff x="0" y="0"/>
            <a:chExt cx="85725" cy="85725"/>
          </a:xfrm>
        </p:grpSpPr>
        <p:sp>
          <p:nvSpPr>
            <p:cNvPr id="11" name="Freeform 11"/>
            <p:cNvSpPr/>
            <p:nvPr/>
          </p:nvSpPr>
          <p:spPr>
            <a:xfrm>
              <a:off x="0" y="0"/>
              <a:ext cx="85725" cy="85852"/>
            </a:xfrm>
            <a:custGeom>
              <a:avLst/>
              <a:gdLst/>
              <a:ahLst/>
              <a:cxnLst/>
              <a:rect l="l" t="t" r="r" b="b"/>
              <a:pathLst>
                <a:path w="85725" h="85852">
                  <a:moveTo>
                    <a:pt x="85725" y="42926"/>
                  </a:moveTo>
                  <a:lnTo>
                    <a:pt x="84582" y="54102"/>
                  </a:lnTo>
                  <a:cubicBezTo>
                    <a:pt x="80264" y="64643"/>
                    <a:pt x="77089" y="69215"/>
                    <a:pt x="73152" y="73279"/>
                  </a:cubicBezTo>
                  <a:lnTo>
                    <a:pt x="64516" y="80391"/>
                  </a:lnTo>
                  <a:cubicBezTo>
                    <a:pt x="53975" y="84709"/>
                    <a:pt x="48514" y="85852"/>
                    <a:pt x="42799" y="85852"/>
                  </a:cubicBezTo>
                  <a:lnTo>
                    <a:pt x="31750" y="84582"/>
                  </a:lnTo>
                  <a:cubicBezTo>
                    <a:pt x="21209" y="80264"/>
                    <a:pt x="16637" y="77089"/>
                    <a:pt x="12573" y="73152"/>
                  </a:cubicBezTo>
                  <a:lnTo>
                    <a:pt x="5461" y="64516"/>
                  </a:lnTo>
                  <a:cubicBezTo>
                    <a:pt x="1143" y="53975"/>
                    <a:pt x="0" y="48514"/>
                    <a:pt x="0" y="42926"/>
                  </a:cubicBezTo>
                  <a:lnTo>
                    <a:pt x="1143" y="31750"/>
                  </a:lnTo>
                  <a:cubicBezTo>
                    <a:pt x="5461" y="21209"/>
                    <a:pt x="8509" y="16510"/>
                    <a:pt x="12573" y="12573"/>
                  </a:cubicBezTo>
                  <a:lnTo>
                    <a:pt x="21209" y="5461"/>
                  </a:lnTo>
                  <a:cubicBezTo>
                    <a:pt x="31750" y="1143"/>
                    <a:pt x="37211" y="0"/>
                    <a:pt x="42799" y="0"/>
                  </a:cubicBezTo>
                  <a:lnTo>
                    <a:pt x="53975" y="1143"/>
                  </a:lnTo>
                  <a:cubicBezTo>
                    <a:pt x="64516" y="5461"/>
                    <a:pt x="69088" y="8636"/>
                    <a:pt x="73152" y="12573"/>
                  </a:cubicBezTo>
                  <a:lnTo>
                    <a:pt x="80264" y="21209"/>
                  </a:lnTo>
                  <a:cubicBezTo>
                    <a:pt x="84582" y="31750"/>
                    <a:pt x="85725" y="37211"/>
                    <a:pt x="85725" y="42926"/>
                  </a:cubicBezTo>
                  <a:close/>
                </a:path>
              </a:pathLst>
            </a:custGeom>
            <a:solidFill>
              <a:srgbClr val="474342"/>
            </a:solidFill>
          </p:spPr>
          <p:txBody>
            <a:bodyPr/>
            <a:lstStyle/>
            <a:p>
              <a:endParaRPr lang="en-US"/>
            </a:p>
          </p:txBody>
        </p:sp>
      </p:grpSp>
      <p:grpSp>
        <p:nvGrpSpPr>
          <p:cNvPr id="12" name="Group 12"/>
          <p:cNvGrpSpPr>
            <a:grpSpLocks noChangeAspect="1"/>
          </p:cNvGrpSpPr>
          <p:nvPr/>
        </p:nvGrpSpPr>
        <p:grpSpPr>
          <a:xfrm>
            <a:off x="1150553" y="4210355"/>
            <a:ext cx="85725" cy="85725"/>
            <a:chOff x="0" y="0"/>
            <a:chExt cx="85725" cy="85725"/>
          </a:xfrm>
        </p:grpSpPr>
        <p:sp>
          <p:nvSpPr>
            <p:cNvPr id="13" name="Freeform 13"/>
            <p:cNvSpPr/>
            <p:nvPr/>
          </p:nvSpPr>
          <p:spPr>
            <a:xfrm>
              <a:off x="0" y="0"/>
              <a:ext cx="85725" cy="85852"/>
            </a:xfrm>
            <a:custGeom>
              <a:avLst/>
              <a:gdLst/>
              <a:ahLst/>
              <a:cxnLst/>
              <a:rect l="l" t="t" r="r" b="b"/>
              <a:pathLst>
                <a:path w="85725" h="85852">
                  <a:moveTo>
                    <a:pt x="85725" y="42926"/>
                  </a:moveTo>
                  <a:lnTo>
                    <a:pt x="84582" y="54102"/>
                  </a:lnTo>
                  <a:cubicBezTo>
                    <a:pt x="80264" y="64643"/>
                    <a:pt x="77089" y="69215"/>
                    <a:pt x="73152" y="73279"/>
                  </a:cubicBezTo>
                  <a:lnTo>
                    <a:pt x="64516" y="80391"/>
                  </a:lnTo>
                  <a:cubicBezTo>
                    <a:pt x="53975" y="84709"/>
                    <a:pt x="48514" y="85852"/>
                    <a:pt x="42799" y="85852"/>
                  </a:cubicBezTo>
                  <a:lnTo>
                    <a:pt x="31750" y="84582"/>
                  </a:lnTo>
                  <a:cubicBezTo>
                    <a:pt x="21209" y="80264"/>
                    <a:pt x="16637" y="77089"/>
                    <a:pt x="12573" y="73152"/>
                  </a:cubicBezTo>
                  <a:lnTo>
                    <a:pt x="5461" y="64516"/>
                  </a:lnTo>
                  <a:cubicBezTo>
                    <a:pt x="1143" y="53975"/>
                    <a:pt x="0" y="48514"/>
                    <a:pt x="0" y="42926"/>
                  </a:cubicBezTo>
                  <a:lnTo>
                    <a:pt x="1143" y="31750"/>
                  </a:lnTo>
                  <a:cubicBezTo>
                    <a:pt x="5461" y="21209"/>
                    <a:pt x="8509" y="16510"/>
                    <a:pt x="12573" y="12573"/>
                  </a:cubicBezTo>
                  <a:lnTo>
                    <a:pt x="21209" y="5461"/>
                  </a:lnTo>
                  <a:cubicBezTo>
                    <a:pt x="31750" y="1143"/>
                    <a:pt x="37211" y="0"/>
                    <a:pt x="42799" y="0"/>
                  </a:cubicBezTo>
                  <a:lnTo>
                    <a:pt x="53975" y="1143"/>
                  </a:lnTo>
                  <a:cubicBezTo>
                    <a:pt x="64516" y="5461"/>
                    <a:pt x="69088" y="8636"/>
                    <a:pt x="73152" y="12573"/>
                  </a:cubicBezTo>
                  <a:lnTo>
                    <a:pt x="80264" y="21209"/>
                  </a:lnTo>
                  <a:cubicBezTo>
                    <a:pt x="84582" y="31750"/>
                    <a:pt x="85725" y="37211"/>
                    <a:pt x="85725" y="42926"/>
                  </a:cubicBezTo>
                  <a:close/>
                </a:path>
              </a:pathLst>
            </a:custGeom>
            <a:solidFill>
              <a:srgbClr val="474342"/>
            </a:solidFill>
          </p:spPr>
          <p:txBody>
            <a:bodyPr/>
            <a:lstStyle/>
            <a:p>
              <a:endParaRPr lang="en-US"/>
            </a:p>
          </p:txBody>
        </p:sp>
      </p:grpSp>
      <p:grpSp>
        <p:nvGrpSpPr>
          <p:cNvPr id="14" name="Group 14"/>
          <p:cNvGrpSpPr>
            <a:grpSpLocks noChangeAspect="1"/>
          </p:cNvGrpSpPr>
          <p:nvPr/>
        </p:nvGrpSpPr>
        <p:grpSpPr>
          <a:xfrm>
            <a:off x="1150553" y="4619930"/>
            <a:ext cx="85725" cy="85725"/>
            <a:chOff x="0" y="0"/>
            <a:chExt cx="85725" cy="85725"/>
          </a:xfrm>
        </p:grpSpPr>
        <p:sp>
          <p:nvSpPr>
            <p:cNvPr id="15" name="Freeform 15"/>
            <p:cNvSpPr/>
            <p:nvPr/>
          </p:nvSpPr>
          <p:spPr>
            <a:xfrm>
              <a:off x="0" y="0"/>
              <a:ext cx="85725" cy="85852"/>
            </a:xfrm>
            <a:custGeom>
              <a:avLst/>
              <a:gdLst/>
              <a:ahLst/>
              <a:cxnLst/>
              <a:rect l="l" t="t" r="r" b="b"/>
              <a:pathLst>
                <a:path w="85725" h="85852">
                  <a:moveTo>
                    <a:pt x="85725" y="42926"/>
                  </a:moveTo>
                  <a:lnTo>
                    <a:pt x="84582" y="54102"/>
                  </a:lnTo>
                  <a:cubicBezTo>
                    <a:pt x="80264" y="64643"/>
                    <a:pt x="77089" y="69215"/>
                    <a:pt x="73152" y="73279"/>
                  </a:cubicBezTo>
                  <a:lnTo>
                    <a:pt x="64516" y="80391"/>
                  </a:lnTo>
                  <a:cubicBezTo>
                    <a:pt x="53975" y="84709"/>
                    <a:pt x="48514" y="85852"/>
                    <a:pt x="42799" y="85852"/>
                  </a:cubicBezTo>
                  <a:lnTo>
                    <a:pt x="31750" y="84582"/>
                  </a:lnTo>
                  <a:cubicBezTo>
                    <a:pt x="21209" y="80264"/>
                    <a:pt x="16637" y="77089"/>
                    <a:pt x="12573" y="73152"/>
                  </a:cubicBezTo>
                  <a:lnTo>
                    <a:pt x="5461" y="64516"/>
                  </a:lnTo>
                  <a:cubicBezTo>
                    <a:pt x="1143" y="53975"/>
                    <a:pt x="0" y="48514"/>
                    <a:pt x="0" y="42926"/>
                  </a:cubicBezTo>
                  <a:lnTo>
                    <a:pt x="1143" y="31750"/>
                  </a:lnTo>
                  <a:cubicBezTo>
                    <a:pt x="5461" y="21209"/>
                    <a:pt x="8509" y="16510"/>
                    <a:pt x="12573" y="12573"/>
                  </a:cubicBezTo>
                  <a:lnTo>
                    <a:pt x="21209" y="5461"/>
                  </a:lnTo>
                  <a:cubicBezTo>
                    <a:pt x="31750" y="1143"/>
                    <a:pt x="37211" y="0"/>
                    <a:pt x="42799" y="0"/>
                  </a:cubicBezTo>
                  <a:lnTo>
                    <a:pt x="53975" y="1143"/>
                  </a:lnTo>
                  <a:cubicBezTo>
                    <a:pt x="64516" y="5461"/>
                    <a:pt x="69088" y="8636"/>
                    <a:pt x="73152" y="12573"/>
                  </a:cubicBezTo>
                  <a:lnTo>
                    <a:pt x="80264" y="21209"/>
                  </a:lnTo>
                  <a:cubicBezTo>
                    <a:pt x="84582" y="31750"/>
                    <a:pt x="85725" y="37211"/>
                    <a:pt x="85725" y="42926"/>
                  </a:cubicBezTo>
                  <a:close/>
                </a:path>
              </a:pathLst>
            </a:custGeom>
            <a:solidFill>
              <a:srgbClr val="474342"/>
            </a:solidFill>
          </p:spPr>
          <p:txBody>
            <a:bodyPr/>
            <a:lstStyle/>
            <a:p>
              <a:endParaRPr lang="en-US"/>
            </a:p>
          </p:txBody>
        </p:sp>
      </p:grpSp>
      <p:grpSp>
        <p:nvGrpSpPr>
          <p:cNvPr id="16" name="Group 16"/>
          <p:cNvGrpSpPr>
            <a:grpSpLocks noChangeAspect="1"/>
          </p:cNvGrpSpPr>
          <p:nvPr/>
        </p:nvGrpSpPr>
        <p:grpSpPr>
          <a:xfrm>
            <a:off x="1650616" y="5434317"/>
            <a:ext cx="95250" cy="95250"/>
            <a:chOff x="0" y="0"/>
            <a:chExt cx="95250" cy="95250"/>
          </a:xfrm>
        </p:grpSpPr>
        <p:sp>
          <p:nvSpPr>
            <p:cNvPr id="17" name="Freeform 17"/>
            <p:cNvSpPr/>
            <p:nvPr/>
          </p:nvSpPr>
          <p:spPr>
            <a:xfrm>
              <a:off x="0" y="0"/>
              <a:ext cx="95504" cy="95377"/>
            </a:xfrm>
            <a:custGeom>
              <a:avLst/>
              <a:gdLst/>
              <a:ahLst/>
              <a:cxnLst/>
              <a:rect l="l" t="t" r="r" b="b"/>
              <a:pathLst>
                <a:path w="95504" h="95377">
                  <a:moveTo>
                    <a:pt x="95250" y="47625"/>
                  </a:moveTo>
                  <a:lnTo>
                    <a:pt x="93980" y="60071"/>
                  </a:lnTo>
                  <a:lnTo>
                    <a:pt x="87122" y="64135"/>
                  </a:lnTo>
                  <a:lnTo>
                    <a:pt x="91567" y="65913"/>
                  </a:lnTo>
                  <a:lnTo>
                    <a:pt x="85725" y="76962"/>
                  </a:lnTo>
                  <a:lnTo>
                    <a:pt x="81280" y="81407"/>
                  </a:lnTo>
                  <a:lnTo>
                    <a:pt x="71628" y="89281"/>
                  </a:lnTo>
                  <a:lnTo>
                    <a:pt x="64008" y="87249"/>
                  </a:lnTo>
                  <a:lnTo>
                    <a:pt x="65786" y="91694"/>
                  </a:lnTo>
                  <a:lnTo>
                    <a:pt x="53848" y="95377"/>
                  </a:lnTo>
                  <a:lnTo>
                    <a:pt x="47498" y="95377"/>
                  </a:lnTo>
                  <a:lnTo>
                    <a:pt x="35052" y="94107"/>
                  </a:lnTo>
                  <a:lnTo>
                    <a:pt x="30988" y="87249"/>
                  </a:lnTo>
                  <a:lnTo>
                    <a:pt x="29210" y="91694"/>
                  </a:lnTo>
                  <a:lnTo>
                    <a:pt x="18161" y="85852"/>
                  </a:lnTo>
                  <a:lnTo>
                    <a:pt x="17018" y="77978"/>
                  </a:lnTo>
                  <a:lnTo>
                    <a:pt x="13589" y="81407"/>
                  </a:lnTo>
                  <a:lnTo>
                    <a:pt x="5715" y="71755"/>
                  </a:lnTo>
                  <a:lnTo>
                    <a:pt x="3302" y="65913"/>
                  </a:lnTo>
                  <a:lnTo>
                    <a:pt x="0" y="53975"/>
                  </a:lnTo>
                  <a:lnTo>
                    <a:pt x="4826" y="47625"/>
                  </a:lnTo>
                  <a:lnTo>
                    <a:pt x="0" y="47625"/>
                  </a:lnTo>
                  <a:lnTo>
                    <a:pt x="1270" y="35179"/>
                  </a:lnTo>
                  <a:lnTo>
                    <a:pt x="8128" y="31115"/>
                  </a:lnTo>
                  <a:lnTo>
                    <a:pt x="3683" y="29337"/>
                  </a:lnTo>
                  <a:lnTo>
                    <a:pt x="9525" y="18288"/>
                  </a:lnTo>
                  <a:lnTo>
                    <a:pt x="17399" y="17145"/>
                  </a:lnTo>
                  <a:lnTo>
                    <a:pt x="13970" y="13970"/>
                  </a:lnTo>
                  <a:lnTo>
                    <a:pt x="23622" y="6096"/>
                  </a:lnTo>
                  <a:lnTo>
                    <a:pt x="29337" y="3683"/>
                  </a:lnTo>
                  <a:lnTo>
                    <a:pt x="41275" y="0"/>
                  </a:lnTo>
                  <a:lnTo>
                    <a:pt x="47625" y="4826"/>
                  </a:lnTo>
                  <a:lnTo>
                    <a:pt x="47625" y="0"/>
                  </a:lnTo>
                  <a:lnTo>
                    <a:pt x="60071" y="1270"/>
                  </a:lnTo>
                  <a:lnTo>
                    <a:pt x="65913" y="3683"/>
                  </a:lnTo>
                  <a:lnTo>
                    <a:pt x="76962" y="9525"/>
                  </a:lnTo>
                  <a:lnTo>
                    <a:pt x="78105" y="17399"/>
                  </a:lnTo>
                  <a:lnTo>
                    <a:pt x="81534" y="13970"/>
                  </a:lnTo>
                  <a:lnTo>
                    <a:pt x="89408" y="23622"/>
                  </a:lnTo>
                  <a:lnTo>
                    <a:pt x="87376" y="31242"/>
                  </a:lnTo>
                  <a:lnTo>
                    <a:pt x="91821" y="29464"/>
                  </a:lnTo>
                  <a:lnTo>
                    <a:pt x="95504" y="41402"/>
                  </a:lnTo>
                  <a:lnTo>
                    <a:pt x="90678" y="47752"/>
                  </a:lnTo>
                  <a:lnTo>
                    <a:pt x="95250" y="47752"/>
                  </a:lnTo>
                  <a:moveTo>
                    <a:pt x="85725" y="47752"/>
                  </a:moveTo>
                  <a:lnTo>
                    <a:pt x="84709" y="37846"/>
                  </a:lnTo>
                  <a:lnTo>
                    <a:pt x="82804" y="33147"/>
                  </a:lnTo>
                  <a:lnTo>
                    <a:pt x="78105" y="24384"/>
                  </a:lnTo>
                  <a:lnTo>
                    <a:pt x="74549" y="20828"/>
                  </a:lnTo>
                  <a:lnTo>
                    <a:pt x="66802" y="14478"/>
                  </a:lnTo>
                  <a:lnTo>
                    <a:pt x="64008" y="8128"/>
                  </a:lnTo>
                  <a:lnTo>
                    <a:pt x="62230" y="12446"/>
                  </a:lnTo>
                  <a:lnTo>
                    <a:pt x="52705" y="9525"/>
                  </a:lnTo>
                  <a:lnTo>
                    <a:pt x="47625" y="9525"/>
                  </a:lnTo>
                  <a:lnTo>
                    <a:pt x="37719" y="10541"/>
                  </a:lnTo>
                  <a:lnTo>
                    <a:pt x="31242" y="8001"/>
                  </a:lnTo>
                  <a:lnTo>
                    <a:pt x="33020" y="12446"/>
                  </a:lnTo>
                  <a:lnTo>
                    <a:pt x="24257" y="17145"/>
                  </a:lnTo>
                  <a:lnTo>
                    <a:pt x="20701" y="20701"/>
                  </a:lnTo>
                  <a:lnTo>
                    <a:pt x="14351" y="28448"/>
                  </a:lnTo>
                  <a:lnTo>
                    <a:pt x="12446" y="33147"/>
                  </a:lnTo>
                  <a:lnTo>
                    <a:pt x="9525" y="42672"/>
                  </a:lnTo>
                  <a:lnTo>
                    <a:pt x="9525" y="47752"/>
                  </a:lnTo>
                  <a:lnTo>
                    <a:pt x="10541" y="57658"/>
                  </a:lnTo>
                  <a:lnTo>
                    <a:pt x="8128" y="64135"/>
                  </a:lnTo>
                  <a:lnTo>
                    <a:pt x="12573" y="62357"/>
                  </a:lnTo>
                  <a:lnTo>
                    <a:pt x="17272" y="71120"/>
                  </a:lnTo>
                  <a:lnTo>
                    <a:pt x="20828" y="74676"/>
                  </a:lnTo>
                  <a:lnTo>
                    <a:pt x="28575" y="81026"/>
                  </a:lnTo>
                  <a:lnTo>
                    <a:pt x="33274" y="82931"/>
                  </a:lnTo>
                  <a:lnTo>
                    <a:pt x="42799" y="85852"/>
                  </a:lnTo>
                  <a:lnTo>
                    <a:pt x="47879" y="90678"/>
                  </a:lnTo>
                  <a:lnTo>
                    <a:pt x="47879" y="85979"/>
                  </a:lnTo>
                  <a:lnTo>
                    <a:pt x="57785" y="84963"/>
                  </a:lnTo>
                  <a:lnTo>
                    <a:pt x="62484" y="83058"/>
                  </a:lnTo>
                  <a:lnTo>
                    <a:pt x="71247" y="78359"/>
                  </a:lnTo>
                  <a:lnTo>
                    <a:pt x="78232" y="78105"/>
                  </a:lnTo>
                  <a:lnTo>
                    <a:pt x="74803" y="74676"/>
                  </a:lnTo>
                  <a:lnTo>
                    <a:pt x="81153" y="66929"/>
                  </a:lnTo>
                  <a:lnTo>
                    <a:pt x="83058" y="62230"/>
                  </a:lnTo>
                  <a:lnTo>
                    <a:pt x="85979" y="52705"/>
                  </a:lnTo>
                  <a:close/>
                </a:path>
              </a:pathLst>
            </a:custGeom>
            <a:solidFill>
              <a:srgbClr val="474342"/>
            </a:solidFill>
          </p:spPr>
          <p:txBody>
            <a:bodyPr/>
            <a:lstStyle/>
            <a:p>
              <a:endParaRPr lang="en-US"/>
            </a:p>
          </p:txBody>
        </p:sp>
      </p:grpSp>
      <p:sp>
        <p:nvSpPr>
          <p:cNvPr id="18" name="Freeform 18"/>
          <p:cNvSpPr/>
          <p:nvPr/>
        </p:nvSpPr>
        <p:spPr>
          <a:xfrm>
            <a:off x="8597036" y="0"/>
            <a:ext cx="1152525" cy="7315200"/>
          </a:xfrm>
          <a:custGeom>
            <a:avLst/>
            <a:gdLst/>
            <a:ahLst/>
            <a:cxnLst/>
            <a:rect l="l" t="t" r="r" b="b"/>
            <a:pathLst>
              <a:path w="1152525" h="7315200">
                <a:moveTo>
                  <a:pt x="0" y="0"/>
                </a:moveTo>
                <a:lnTo>
                  <a:pt x="1152525" y="0"/>
                </a:lnTo>
                <a:lnTo>
                  <a:pt x="1152525" y="7315200"/>
                </a:lnTo>
                <a:lnTo>
                  <a:pt x="0" y="7315200"/>
                </a:lnTo>
                <a:lnTo>
                  <a:pt x="0" y="0"/>
                </a:lnTo>
                <a:close/>
              </a:path>
            </a:pathLst>
          </a:custGeom>
          <a:blipFill>
            <a:blip r:embed="rId5"/>
            <a:stretch>
              <a:fillRect l="-295352" r="-426135"/>
            </a:stretch>
          </a:blipFill>
        </p:spPr>
        <p:txBody>
          <a:bodyPr/>
          <a:lstStyle/>
          <a:p>
            <a:endParaRPr lang="en-US"/>
          </a:p>
        </p:txBody>
      </p:sp>
      <p:sp>
        <p:nvSpPr>
          <p:cNvPr id="19" name="Freeform 19"/>
          <p:cNvSpPr/>
          <p:nvPr/>
        </p:nvSpPr>
        <p:spPr>
          <a:xfrm>
            <a:off x="664112" y="6636039"/>
            <a:ext cx="1411462" cy="397707"/>
          </a:xfrm>
          <a:custGeom>
            <a:avLst/>
            <a:gdLst/>
            <a:ahLst/>
            <a:cxnLst/>
            <a:rect l="l" t="t" r="r" b="b"/>
            <a:pathLst>
              <a:path w="1411462" h="397707">
                <a:moveTo>
                  <a:pt x="0" y="0"/>
                </a:moveTo>
                <a:lnTo>
                  <a:pt x="1411462" y="0"/>
                </a:lnTo>
                <a:lnTo>
                  <a:pt x="1411462" y="397707"/>
                </a:lnTo>
                <a:lnTo>
                  <a:pt x="0" y="3977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TextBox 20"/>
          <p:cNvSpPr txBox="1"/>
          <p:nvPr/>
        </p:nvSpPr>
        <p:spPr>
          <a:xfrm>
            <a:off x="1386440" y="1973990"/>
            <a:ext cx="7006857" cy="4393479"/>
          </a:xfrm>
          <a:prstGeom prst="rect">
            <a:avLst/>
          </a:prstGeom>
        </p:spPr>
        <p:txBody>
          <a:bodyPr lIns="0" tIns="0" rIns="0" bIns="0" rtlCol="0" anchor="t">
            <a:spAutoFit/>
          </a:bodyPr>
          <a:lstStyle/>
          <a:p>
            <a:pPr algn="l">
              <a:lnSpc>
                <a:spcPts val="3224"/>
              </a:lnSpc>
            </a:pPr>
            <a:r>
              <a:rPr lang="en-US" sz="2328" spc="6">
                <a:solidFill>
                  <a:srgbClr val="474342"/>
                </a:solidFill>
                <a:latin typeface="IBM Plex Sans Condensed"/>
              </a:rPr>
              <a:t>Paid employment - at least 20 hrs/wk</a:t>
            </a:r>
          </a:p>
          <a:p>
            <a:pPr algn="just">
              <a:lnSpc>
                <a:spcPts val="3224"/>
              </a:lnSpc>
            </a:pPr>
            <a:r>
              <a:rPr lang="en-US" sz="2328" spc="6">
                <a:solidFill>
                  <a:srgbClr val="474342"/>
                </a:solidFill>
                <a:latin typeface="IBM Plex Sans Condensed"/>
              </a:rPr>
              <a:t>Multiple employers or short-term employers - performing artists </a:t>
            </a:r>
          </a:p>
          <a:p>
            <a:pPr algn="l">
              <a:lnSpc>
                <a:spcPts val="3224"/>
              </a:lnSpc>
            </a:pPr>
            <a:r>
              <a:rPr lang="en-US" sz="2328" spc="6">
                <a:solidFill>
                  <a:srgbClr val="474342"/>
                </a:solidFill>
                <a:latin typeface="IBM Plex Sans Condensed"/>
              </a:rPr>
              <a:t>Work for hire – contract work (1099 employment) </a:t>
            </a:r>
          </a:p>
          <a:p>
            <a:pPr algn="l">
              <a:lnSpc>
                <a:spcPts val="3224"/>
              </a:lnSpc>
            </a:pPr>
            <a:r>
              <a:rPr lang="en-US" sz="2328" spc="6">
                <a:solidFill>
                  <a:srgbClr val="474342"/>
                </a:solidFill>
                <a:latin typeface="IBM Plex Sans Condensed"/>
              </a:rPr>
              <a:t>Self-employed business owner - full-time only Employment through an agency</a:t>
            </a:r>
          </a:p>
          <a:p>
            <a:pPr algn="just">
              <a:lnSpc>
                <a:spcPts val="3224"/>
              </a:lnSpc>
            </a:pPr>
            <a:r>
              <a:rPr lang="en-US" sz="2328" spc="6">
                <a:solidFill>
                  <a:srgbClr val="474342"/>
                </a:solidFill>
                <a:latin typeface="IBM Plex Sans Condensed"/>
              </a:rPr>
              <a:t>Unpaid employment – volunteer or unpaid internship (not violating any labor laws) </a:t>
            </a:r>
          </a:p>
          <a:p>
            <a:pPr algn="l">
              <a:lnSpc>
                <a:spcPts val="3224"/>
              </a:lnSpc>
            </a:pPr>
            <a:r>
              <a:rPr lang="en-US" sz="2328" spc="6">
                <a:solidFill>
                  <a:srgbClr val="474342"/>
                </a:solidFill>
                <a:latin typeface="IBM Plex Sans Condensed"/>
              </a:rPr>
              <a:t>Detailed recordkeeping by student required</a:t>
            </a:r>
          </a:p>
          <a:p>
            <a:pPr algn="l">
              <a:lnSpc>
                <a:spcPts val="3224"/>
              </a:lnSpc>
            </a:pPr>
            <a:endParaRPr lang="en-US" sz="2328" spc="6">
              <a:solidFill>
                <a:srgbClr val="474342"/>
              </a:solidFill>
              <a:latin typeface="IBM Plex Sans Condensed"/>
            </a:endParaRPr>
          </a:p>
          <a:p>
            <a:pPr algn="l">
              <a:lnSpc>
                <a:spcPts val="3224"/>
              </a:lnSpc>
            </a:pPr>
            <a:r>
              <a:rPr lang="en-US" sz="2328" spc="6">
                <a:solidFill>
                  <a:srgbClr val="474342"/>
                </a:solidFill>
                <a:latin typeface="IBM Plex Sans Condensed"/>
              </a:rPr>
              <a:t> </a:t>
            </a:r>
          </a:p>
        </p:txBody>
      </p:sp>
      <p:sp>
        <p:nvSpPr>
          <p:cNvPr id="21" name="TextBox 21"/>
          <p:cNvSpPr txBox="1"/>
          <p:nvPr/>
        </p:nvSpPr>
        <p:spPr>
          <a:xfrm>
            <a:off x="719757" y="862022"/>
            <a:ext cx="6430051" cy="811530"/>
          </a:xfrm>
          <a:prstGeom prst="rect">
            <a:avLst/>
          </a:prstGeom>
        </p:spPr>
        <p:txBody>
          <a:bodyPr lIns="0" tIns="0" rIns="0" bIns="0" rtlCol="0" anchor="t">
            <a:spAutoFit/>
          </a:bodyPr>
          <a:lstStyle/>
          <a:p>
            <a:pPr algn="l">
              <a:lnSpc>
                <a:spcPts val="6719"/>
              </a:lnSpc>
            </a:pPr>
            <a:r>
              <a:rPr lang="en-US" sz="4800" spc="-115">
                <a:solidFill>
                  <a:srgbClr val="7A2426"/>
                </a:solidFill>
                <a:latin typeface="Open Sans Condensed"/>
              </a:rPr>
              <a:t>Types of acceptable employment</a:t>
            </a:r>
          </a:p>
        </p:txBody>
      </p:sp>
      <p:pic>
        <p:nvPicPr>
          <p:cNvPr id="28" name="Audio 27">
            <a:hlinkClick r:id="" action="ppaction://media"/>
            <a:extLst>
              <a:ext uri="{FF2B5EF4-FFF2-40B4-BE49-F238E27FC236}">
                <a16:creationId xmlns:a16="http://schemas.microsoft.com/office/drawing/2014/main" id="{D3981803-ECFA-46AF-CDFA-8B2B00C236E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75146" t="-175146" r="-175146" b="-175146"/>
          <a:stretch>
            <a:fillRect/>
          </a:stretch>
        </p:blipFill>
        <p:spPr>
          <a:xfrm>
            <a:off x="7471258" y="5032858"/>
            <a:ext cx="2194560" cy="219456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70601"/>
    </mc:Choice>
    <mc:Fallback>
      <p:transition spd="slow" advTm="70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932460">
            <a:off x="373504" y="793871"/>
            <a:ext cx="1019175" cy="571500"/>
            <a:chOff x="0" y="0"/>
            <a:chExt cx="1358900" cy="762000"/>
          </a:xfrm>
        </p:grpSpPr>
        <p:sp>
          <p:nvSpPr>
            <p:cNvPr id="3" name="Freeform 3"/>
            <p:cNvSpPr/>
            <p:nvPr/>
          </p:nvSpPr>
          <p:spPr>
            <a:xfrm>
              <a:off x="0" y="0"/>
              <a:ext cx="1358900" cy="762000"/>
            </a:xfrm>
            <a:custGeom>
              <a:avLst/>
              <a:gdLst/>
              <a:ahLst/>
              <a:cxnLst/>
              <a:rect l="l" t="t" r="r" b="b"/>
              <a:pathLst>
                <a:path w="1358900" h="762000">
                  <a:moveTo>
                    <a:pt x="1358900" y="0"/>
                  </a:moveTo>
                  <a:lnTo>
                    <a:pt x="82042" y="0"/>
                  </a:lnTo>
                  <a:lnTo>
                    <a:pt x="0" y="0"/>
                  </a:lnTo>
                  <a:lnTo>
                    <a:pt x="0" y="762000"/>
                  </a:lnTo>
                  <a:lnTo>
                    <a:pt x="1358900" y="762000"/>
                  </a:lnTo>
                  <a:lnTo>
                    <a:pt x="1358900" y="0"/>
                  </a:lnTo>
                  <a:close/>
                </a:path>
              </a:pathLst>
            </a:custGeom>
            <a:blipFill>
              <a:blip r:embed="rId4"/>
              <a:stretch>
                <a:fillRect/>
              </a:stretch>
            </a:blipFill>
          </p:spPr>
          <p:txBody>
            <a:bodyPr/>
            <a:lstStyle/>
            <a:p>
              <a:endParaRPr lang="en-US"/>
            </a:p>
          </p:txBody>
        </p:sp>
      </p:grpSp>
      <p:sp>
        <p:nvSpPr>
          <p:cNvPr id="4" name="Freeform 4"/>
          <p:cNvSpPr/>
          <p:nvPr/>
        </p:nvSpPr>
        <p:spPr>
          <a:xfrm>
            <a:off x="8597036" y="0"/>
            <a:ext cx="1152525" cy="7315200"/>
          </a:xfrm>
          <a:custGeom>
            <a:avLst/>
            <a:gdLst/>
            <a:ahLst/>
            <a:cxnLst/>
            <a:rect l="l" t="t" r="r" b="b"/>
            <a:pathLst>
              <a:path w="1152525" h="7315200">
                <a:moveTo>
                  <a:pt x="0" y="0"/>
                </a:moveTo>
                <a:lnTo>
                  <a:pt x="1152525" y="0"/>
                </a:lnTo>
                <a:lnTo>
                  <a:pt x="1152525" y="7315200"/>
                </a:lnTo>
                <a:lnTo>
                  <a:pt x="0" y="7315200"/>
                </a:lnTo>
                <a:lnTo>
                  <a:pt x="0" y="0"/>
                </a:lnTo>
                <a:close/>
              </a:path>
            </a:pathLst>
          </a:custGeom>
          <a:blipFill>
            <a:blip r:embed="rId5"/>
            <a:stretch>
              <a:fillRect l="-295352" r="-426135"/>
            </a:stretch>
          </a:blipFill>
        </p:spPr>
        <p:txBody>
          <a:bodyPr/>
          <a:lstStyle/>
          <a:p>
            <a:endParaRPr lang="en-US"/>
          </a:p>
        </p:txBody>
      </p:sp>
      <p:sp>
        <p:nvSpPr>
          <p:cNvPr id="5" name="Freeform 5"/>
          <p:cNvSpPr/>
          <p:nvPr/>
        </p:nvSpPr>
        <p:spPr>
          <a:xfrm>
            <a:off x="664112" y="6636039"/>
            <a:ext cx="1411462" cy="397707"/>
          </a:xfrm>
          <a:custGeom>
            <a:avLst/>
            <a:gdLst/>
            <a:ahLst/>
            <a:cxnLst/>
            <a:rect l="l" t="t" r="r" b="b"/>
            <a:pathLst>
              <a:path w="1411462" h="397707">
                <a:moveTo>
                  <a:pt x="0" y="0"/>
                </a:moveTo>
                <a:lnTo>
                  <a:pt x="1411462" y="0"/>
                </a:lnTo>
                <a:lnTo>
                  <a:pt x="1411462" y="397707"/>
                </a:lnTo>
                <a:lnTo>
                  <a:pt x="0" y="3977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719757" y="1973990"/>
            <a:ext cx="7479078" cy="4393479"/>
          </a:xfrm>
          <a:prstGeom prst="rect">
            <a:avLst/>
          </a:prstGeom>
        </p:spPr>
        <p:txBody>
          <a:bodyPr lIns="0" tIns="0" rIns="0" bIns="0" rtlCol="0" anchor="t">
            <a:spAutoFit/>
          </a:bodyPr>
          <a:lstStyle/>
          <a:p>
            <a:pPr marL="502615" lvl="1" indent="-251308" algn="l">
              <a:lnSpc>
                <a:spcPts val="3224"/>
              </a:lnSpc>
              <a:buFont typeface="Arial"/>
              <a:buChar char="•"/>
            </a:pPr>
            <a:r>
              <a:rPr lang="en-US" sz="2328" spc="6">
                <a:solidFill>
                  <a:srgbClr val="474342"/>
                </a:solidFill>
                <a:latin typeface="IBM Plex Sans Condensed"/>
              </a:rPr>
              <a:t>You may not accumulate more than 90 days of unemployment. If you reach 90 days of unemployment, you need to leave the U.S. or you will be in violation of your visa</a:t>
            </a:r>
          </a:p>
          <a:p>
            <a:pPr marL="502615" lvl="1" indent="-251308" algn="just">
              <a:lnSpc>
                <a:spcPts val="3224"/>
              </a:lnSpc>
              <a:buFont typeface="Arial"/>
              <a:buChar char="•"/>
            </a:pPr>
            <a:r>
              <a:rPr lang="en-US" sz="2328" spc="6">
                <a:solidFill>
                  <a:srgbClr val="474342"/>
                </a:solidFill>
                <a:latin typeface="IBM Plex Sans Condensed"/>
              </a:rPr>
              <a:t>Unemployment “adds up” whether you are in the U.S. or not </a:t>
            </a:r>
          </a:p>
          <a:p>
            <a:pPr marL="502615" lvl="1" indent="-251308" algn="l">
              <a:lnSpc>
                <a:spcPts val="3224"/>
              </a:lnSpc>
              <a:buFont typeface="Arial"/>
              <a:buChar char="•"/>
            </a:pPr>
            <a:r>
              <a:rPr lang="en-US" sz="2328" spc="6">
                <a:solidFill>
                  <a:srgbClr val="474342"/>
                </a:solidFill>
                <a:latin typeface="IBM Plex Sans Condensed"/>
              </a:rPr>
              <a:t>Keep track of your unemployment.</a:t>
            </a:r>
          </a:p>
          <a:p>
            <a:pPr marL="502615" lvl="1" indent="-251308" algn="just">
              <a:lnSpc>
                <a:spcPts val="3224"/>
              </a:lnSpc>
              <a:buFont typeface="Arial"/>
              <a:buChar char="•"/>
            </a:pPr>
            <a:r>
              <a:rPr lang="en-US" sz="2328" spc="6">
                <a:solidFill>
                  <a:srgbClr val="474342"/>
                </a:solidFill>
                <a:latin typeface="IBM Plex Sans Condensed"/>
              </a:rPr>
              <a:t>Once you find an opportunity, or have switched to a new opportunity, the unemployment calendar stops.</a:t>
            </a:r>
          </a:p>
          <a:p>
            <a:pPr marL="502615" lvl="1" indent="-251308" algn="just">
              <a:lnSpc>
                <a:spcPts val="3224"/>
              </a:lnSpc>
              <a:buFont typeface="Arial"/>
              <a:buChar char="•"/>
            </a:pPr>
            <a:r>
              <a:rPr lang="en-US" sz="2328" spc="6">
                <a:solidFill>
                  <a:srgbClr val="474342"/>
                </a:solidFill>
                <a:latin typeface="IBM Plex Sans Condensed"/>
              </a:rPr>
              <a:t>Maintain communication with OISS.</a:t>
            </a:r>
          </a:p>
          <a:p>
            <a:pPr marL="502615" lvl="1" indent="-251308" algn="just">
              <a:lnSpc>
                <a:spcPts val="3224"/>
              </a:lnSpc>
              <a:buFont typeface="Arial"/>
              <a:buChar char="•"/>
            </a:pPr>
            <a:r>
              <a:rPr lang="en-US" sz="2328" spc="6">
                <a:solidFill>
                  <a:srgbClr val="474342"/>
                </a:solidFill>
                <a:latin typeface="IBM Plex Sans Condensed"/>
              </a:rPr>
              <a:t>Update your SEVP portal as necessary.</a:t>
            </a:r>
          </a:p>
        </p:txBody>
      </p:sp>
      <p:sp>
        <p:nvSpPr>
          <p:cNvPr id="7" name="TextBox 7"/>
          <p:cNvSpPr txBox="1"/>
          <p:nvPr/>
        </p:nvSpPr>
        <p:spPr>
          <a:xfrm>
            <a:off x="719757" y="862022"/>
            <a:ext cx="6366783" cy="811530"/>
          </a:xfrm>
          <a:prstGeom prst="rect">
            <a:avLst/>
          </a:prstGeom>
        </p:spPr>
        <p:txBody>
          <a:bodyPr lIns="0" tIns="0" rIns="0" bIns="0" rtlCol="0" anchor="t">
            <a:spAutoFit/>
          </a:bodyPr>
          <a:lstStyle/>
          <a:p>
            <a:pPr algn="l">
              <a:lnSpc>
                <a:spcPts val="6719"/>
              </a:lnSpc>
            </a:pPr>
            <a:r>
              <a:rPr lang="en-US" sz="4800" spc="-144">
                <a:solidFill>
                  <a:srgbClr val="7A2426"/>
                </a:solidFill>
                <a:latin typeface="Open Sans Condensed"/>
              </a:rPr>
              <a:t>Accumulating Unemployment</a:t>
            </a:r>
          </a:p>
        </p:txBody>
      </p:sp>
      <p:pic>
        <p:nvPicPr>
          <p:cNvPr id="10" name="Audio 9">
            <a:hlinkClick r:id="" action="ppaction://media"/>
            <a:extLst>
              <a:ext uri="{FF2B5EF4-FFF2-40B4-BE49-F238E27FC236}">
                <a16:creationId xmlns:a16="http://schemas.microsoft.com/office/drawing/2014/main" id="{92E0DE9D-2310-6F1C-975A-FC1FC29606F9}"/>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75147" t="-175147" r="-175147" b="-175147"/>
          <a:stretch>
            <a:fillRect/>
          </a:stretch>
        </p:blipFill>
        <p:spPr>
          <a:xfrm>
            <a:off x="7471258" y="5032858"/>
            <a:ext cx="2194560" cy="219456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88394"/>
    </mc:Choice>
    <mc:Fallback>
      <p:transition spd="slow" advTm="88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932460">
            <a:off x="373504" y="793871"/>
            <a:ext cx="1019175" cy="571500"/>
            <a:chOff x="0" y="0"/>
            <a:chExt cx="1358900" cy="762000"/>
          </a:xfrm>
        </p:grpSpPr>
        <p:sp>
          <p:nvSpPr>
            <p:cNvPr id="3" name="Freeform 3"/>
            <p:cNvSpPr/>
            <p:nvPr/>
          </p:nvSpPr>
          <p:spPr>
            <a:xfrm>
              <a:off x="0" y="0"/>
              <a:ext cx="1358900" cy="762000"/>
            </a:xfrm>
            <a:custGeom>
              <a:avLst/>
              <a:gdLst/>
              <a:ahLst/>
              <a:cxnLst/>
              <a:rect l="l" t="t" r="r" b="b"/>
              <a:pathLst>
                <a:path w="1358900" h="762000">
                  <a:moveTo>
                    <a:pt x="1358900" y="0"/>
                  </a:moveTo>
                  <a:lnTo>
                    <a:pt x="82042" y="0"/>
                  </a:lnTo>
                  <a:lnTo>
                    <a:pt x="0" y="0"/>
                  </a:lnTo>
                  <a:lnTo>
                    <a:pt x="0" y="762000"/>
                  </a:lnTo>
                  <a:lnTo>
                    <a:pt x="1358900" y="762000"/>
                  </a:lnTo>
                  <a:lnTo>
                    <a:pt x="1358900" y="0"/>
                  </a:lnTo>
                  <a:close/>
                </a:path>
              </a:pathLst>
            </a:custGeom>
            <a:blipFill>
              <a:blip r:embed="rId4"/>
              <a:stretch>
                <a:fillRect/>
              </a:stretch>
            </a:blipFill>
          </p:spPr>
          <p:txBody>
            <a:bodyPr/>
            <a:lstStyle/>
            <a:p>
              <a:endParaRPr lang="en-US"/>
            </a:p>
          </p:txBody>
        </p:sp>
      </p:grpSp>
      <p:sp>
        <p:nvSpPr>
          <p:cNvPr id="4" name="Freeform 4"/>
          <p:cNvSpPr/>
          <p:nvPr/>
        </p:nvSpPr>
        <p:spPr>
          <a:xfrm>
            <a:off x="8597036" y="0"/>
            <a:ext cx="1152525" cy="7315200"/>
          </a:xfrm>
          <a:custGeom>
            <a:avLst/>
            <a:gdLst/>
            <a:ahLst/>
            <a:cxnLst/>
            <a:rect l="l" t="t" r="r" b="b"/>
            <a:pathLst>
              <a:path w="1152525" h="7315200">
                <a:moveTo>
                  <a:pt x="0" y="0"/>
                </a:moveTo>
                <a:lnTo>
                  <a:pt x="1152525" y="0"/>
                </a:lnTo>
                <a:lnTo>
                  <a:pt x="1152525" y="7315200"/>
                </a:lnTo>
                <a:lnTo>
                  <a:pt x="0" y="7315200"/>
                </a:lnTo>
                <a:lnTo>
                  <a:pt x="0" y="0"/>
                </a:lnTo>
                <a:close/>
              </a:path>
            </a:pathLst>
          </a:custGeom>
          <a:blipFill>
            <a:blip r:embed="rId5"/>
            <a:stretch>
              <a:fillRect l="-295352" r="-426135"/>
            </a:stretch>
          </a:blipFill>
        </p:spPr>
        <p:txBody>
          <a:bodyPr/>
          <a:lstStyle/>
          <a:p>
            <a:endParaRPr lang="en-US"/>
          </a:p>
        </p:txBody>
      </p:sp>
      <p:sp>
        <p:nvSpPr>
          <p:cNvPr id="5" name="Freeform 5"/>
          <p:cNvSpPr/>
          <p:nvPr/>
        </p:nvSpPr>
        <p:spPr>
          <a:xfrm>
            <a:off x="664112" y="6636029"/>
            <a:ext cx="1411462" cy="397707"/>
          </a:xfrm>
          <a:custGeom>
            <a:avLst/>
            <a:gdLst/>
            <a:ahLst/>
            <a:cxnLst/>
            <a:rect l="l" t="t" r="r" b="b"/>
            <a:pathLst>
              <a:path w="1411462" h="397707">
                <a:moveTo>
                  <a:pt x="0" y="0"/>
                </a:moveTo>
                <a:lnTo>
                  <a:pt x="1411462" y="0"/>
                </a:lnTo>
                <a:lnTo>
                  <a:pt x="1411462" y="397707"/>
                </a:lnTo>
                <a:lnTo>
                  <a:pt x="0" y="3977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731520" y="1625918"/>
            <a:ext cx="7202306" cy="4566120"/>
          </a:xfrm>
          <a:prstGeom prst="rect">
            <a:avLst/>
          </a:prstGeom>
        </p:spPr>
        <p:txBody>
          <a:bodyPr lIns="0" tIns="0" rIns="0" bIns="0" rtlCol="0" anchor="t">
            <a:spAutoFit/>
          </a:bodyPr>
          <a:lstStyle/>
          <a:p>
            <a:pPr marL="464077" lvl="1" indent="-232039" algn="just">
              <a:lnSpc>
                <a:spcPts val="3000"/>
              </a:lnSpc>
              <a:buFont typeface="Arial"/>
              <a:buChar char="•"/>
            </a:pPr>
            <a:r>
              <a:rPr lang="en-US" sz="2149" spc="6" dirty="0">
                <a:solidFill>
                  <a:srgbClr val="474342"/>
                </a:solidFill>
                <a:latin typeface="IBM Plex Sans Condensed"/>
              </a:rPr>
              <a:t>You have a 60-day grace period following the end of OPT during which time your can transfer your to another level of education, or file an Extension or USCIS Change of Status </a:t>
            </a:r>
          </a:p>
          <a:p>
            <a:pPr marL="464077" lvl="1" indent="-232039" algn="l">
              <a:lnSpc>
                <a:spcPts val="3000"/>
              </a:lnSpc>
              <a:buFont typeface="Arial"/>
              <a:buChar char="•"/>
            </a:pPr>
            <a:r>
              <a:rPr lang="en-US" sz="2149" spc="6" dirty="0">
                <a:solidFill>
                  <a:srgbClr val="474342"/>
                </a:solidFill>
                <a:latin typeface="IBM Plex Sans Condensed"/>
              </a:rPr>
              <a:t>If you intend to apply for an OPT STEM Extension, </a:t>
            </a:r>
            <a:r>
              <a:rPr lang="en-US" sz="2149" spc="6" dirty="0">
                <a:solidFill>
                  <a:srgbClr val="474342"/>
                </a:solidFill>
                <a:latin typeface="IBM Plex Sans Condensed Bold"/>
              </a:rPr>
              <a:t>you must do so before the expiration of your 12 month OPT </a:t>
            </a:r>
            <a:r>
              <a:rPr lang="en-US" sz="2149" spc="6" dirty="0">
                <a:solidFill>
                  <a:srgbClr val="474342"/>
                </a:solidFill>
                <a:latin typeface="IBM Plex Sans Condensed"/>
              </a:rPr>
              <a:t>(can apply 90 days prior to OPT ending)</a:t>
            </a:r>
            <a:endParaRPr lang="en-US" sz="2149" spc="6" dirty="0">
              <a:solidFill>
                <a:srgbClr val="474342"/>
              </a:solidFill>
              <a:latin typeface="IBM Plex Sans Condensed"/>
              <a:hlinkClick r:id="rId8" tooltip="https://www.redlands.edu/meet-redlands/global-opportunities/what-you-need-to-know/"/>
            </a:endParaRPr>
          </a:p>
          <a:p>
            <a:pPr marL="464077" lvl="1" indent="-232039" algn="l">
              <a:lnSpc>
                <a:spcPts val="3000"/>
              </a:lnSpc>
              <a:buFont typeface="Arial"/>
              <a:buChar char="•"/>
            </a:pPr>
            <a:r>
              <a:rPr lang="en-US" sz="2149" spc="6" dirty="0">
                <a:solidFill>
                  <a:srgbClr val="474342"/>
                </a:solidFill>
                <a:latin typeface="IBM Plex Sans Condensed"/>
                <a:hlinkClick r:id="rId9" tooltip="https://www.redlands.edu/meet-redlands/global-opportunities/what-you-need-to-know/"/>
              </a:rPr>
              <a:t>Follow the </a:t>
            </a:r>
            <a:r>
              <a:rPr lang="en-US" sz="2149" u="sng" spc="6" dirty="0">
                <a:solidFill>
                  <a:srgbClr val="474342"/>
                </a:solidFill>
                <a:latin typeface="IBM Plex Sans Condensed"/>
                <a:hlinkClick r:id="rId9" tooltip="https://www.redlands.edu/meet-redlands/global-opportunities/what-you-need-to-know/"/>
              </a:rPr>
              <a:t>guide for online submission</a:t>
            </a:r>
            <a:r>
              <a:rPr lang="en-US" sz="2149" spc="6" dirty="0">
                <a:solidFill>
                  <a:srgbClr val="474342"/>
                </a:solidFill>
                <a:latin typeface="IBM Plex Sans Condensed"/>
              </a:rPr>
              <a:t>.</a:t>
            </a:r>
          </a:p>
          <a:p>
            <a:pPr marL="464077" lvl="1" indent="-232039" algn="just">
              <a:lnSpc>
                <a:spcPts val="3000"/>
              </a:lnSpc>
              <a:buFont typeface="Arial"/>
              <a:buChar char="•"/>
            </a:pPr>
            <a:r>
              <a:rPr lang="en-US" sz="2149" spc="6" dirty="0">
                <a:solidFill>
                  <a:srgbClr val="474342"/>
                </a:solidFill>
                <a:latin typeface="IBM Plex Sans Condensed"/>
              </a:rPr>
              <a:t>The only additional extension of OPT available is the OPT Cap Gap Extension, for students who have an accepted cap-subject H1-B application. </a:t>
            </a:r>
          </a:p>
          <a:p>
            <a:pPr marL="464077" lvl="1" indent="-232039" algn="l">
              <a:lnSpc>
                <a:spcPts val="3000"/>
              </a:lnSpc>
              <a:buFont typeface="Arial"/>
              <a:buChar char="•"/>
            </a:pPr>
            <a:r>
              <a:rPr lang="en-US" sz="2149" spc="6" dirty="0">
                <a:solidFill>
                  <a:srgbClr val="474342"/>
                </a:solidFill>
                <a:latin typeface="IBM Plex Sans Condensed"/>
              </a:rPr>
              <a:t>If you receive an Extension of your OPT, the grace period will begin after the end of the Extension period.</a:t>
            </a:r>
          </a:p>
        </p:txBody>
      </p:sp>
      <p:sp>
        <p:nvSpPr>
          <p:cNvPr id="7" name="TextBox 7"/>
          <p:cNvSpPr txBox="1"/>
          <p:nvPr/>
        </p:nvSpPr>
        <p:spPr>
          <a:xfrm>
            <a:off x="719757" y="862013"/>
            <a:ext cx="3624758" cy="811530"/>
          </a:xfrm>
          <a:prstGeom prst="rect">
            <a:avLst/>
          </a:prstGeom>
        </p:spPr>
        <p:txBody>
          <a:bodyPr lIns="0" tIns="0" rIns="0" bIns="0" rtlCol="0" anchor="t">
            <a:spAutoFit/>
          </a:bodyPr>
          <a:lstStyle/>
          <a:p>
            <a:pPr algn="l">
              <a:lnSpc>
                <a:spcPts val="6719"/>
              </a:lnSpc>
            </a:pPr>
            <a:r>
              <a:rPr lang="en-US" sz="4800" spc="-144">
                <a:solidFill>
                  <a:srgbClr val="7A2426"/>
                </a:solidFill>
                <a:latin typeface="Open Sans Condensed"/>
              </a:rPr>
              <a:t>Extending OPT</a:t>
            </a:r>
          </a:p>
        </p:txBody>
      </p:sp>
      <p:pic>
        <p:nvPicPr>
          <p:cNvPr id="14" name="Audio 13">
            <a:hlinkClick r:id="" action="ppaction://media"/>
            <a:extLst>
              <a:ext uri="{FF2B5EF4-FFF2-40B4-BE49-F238E27FC236}">
                <a16:creationId xmlns:a16="http://schemas.microsoft.com/office/drawing/2014/main" id="{616F8628-5F4F-685A-8ED2-33B9C1DDAA67}"/>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75146" t="-175146" r="-175146" b="-175146"/>
          <a:stretch>
            <a:fillRect/>
          </a:stretch>
        </p:blipFill>
        <p:spPr>
          <a:xfrm>
            <a:off x="7471258" y="5032858"/>
            <a:ext cx="2194560" cy="219456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13747"/>
    </mc:Choice>
    <mc:Fallback>
      <p:transition spd="slow" advTm="113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932460">
            <a:off x="373504" y="793871"/>
            <a:ext cx="1019175" cy="571500"/>
            <a:chOff x="0" y="0"/>
            <a:chExt cx="1358900" cy="762000"/>
          </a:xfrm>
        </p:grpSpPr>
        <p:sp>
          <p:nvSpPr>
            <p:cNvPr id="3" name="Freeform 3"/>
            <p:cNvSpPr/>
            <p:nvPr/>
          </p:nvSpPr>
          <p:spPr>
            <a:xfrm>
              <a:off x="0" y="0"/>
              <a:ext cx="1358900" cy="762000"/>
            </a:xfrm>
            <a:custGeom>
              <a:avLst/>
              <a:gdLst/>
              <a:ahLst/>
              <a:cxnLst/>
              <a:rect l="l" t="t" r="r" b="b"/>
              <a:pathLst>
                <a:path w="1358900" h="762000">
                  <a:moveTo>
                    <a:pt x="1358900" y="0"/>
                  </a:moveTo>
                  <a:lnTo>
                    <a:pt x="82042" y="0"/>
                  </a:lnTo>
                  <a:lnTo>
                    <a:pt x="0" y="0"/>
                  </a:lnTo>
                  <a:lnTo>
                    <a:pt x="0" y="762000"/>
                  </a:lnTo>
                  <a:lnTo>
                    <a:pt x="1358900" y="762000"/>
                  </a:lnTo>
                  <a:lnTo>
                    <a:pt x="1358900" y="0"/>
                  </a:lnTo>
                  <a:close/>
                </a:path>
              </a:pathLst>
            </a:custGeom>
            <a:blipFill>
              <a:blip r:embed="rId4"/>
              <a:stretch>
                <a:fillRect/>
              </a:stretch>
            </a:blipFill>
          </p:spPr>
          <p:txBody>
            <a:bodyPr/>
            <a:lstStyle/>
            <a:p>
              <a:endParaRPr lang="en-US"/>
            </a:p>
          </p:txBody>
        </p:sp>
      </p:grpSp>
      <p:sp>
        <p:nvSpPr>
          <p:cNvPr id="4" name="Freeform 4"/>
          <p:cNvSpPr/>
          <p:nvPr/>
        </p:nvSpPr>
        <p:spPr>
          <a:xfrm>
            <a:off x="8597036" y="0"/>
            <a:ext cx="1152525" cy="7315200"/>
          </a:xfrm>
          <a:custGeom>
            <a:avLst/>
            <a:gdLst/>
            <a:ahLst/>
            <a:cxnLst/>
            <a:rect l="l" t="t" r="r" b="b"/>
            <a:pathLst>
              <a:path w="1152525" h="7315200">
                <a:moveTo>
                  <a:pt x="0" y="0"/>
                </a:moveTo>
                <a:lnTo>
                  <a:pt x="1152525" y="0"/>
                </a:lnTo>
                <a:lnTo>
                  <a:pt x="1152525" y="7315200"/>
                </a:lnTo>
                <a:lnTo>
                  <a:pt x="0" y="7315200"/>
                </a:lnTo>
                <a:lnTo>
                  <a:pt x="0" y="0"/>
                </a:lnTo>
                <a:close/>
              </a:path>
            </a:pathLst>
          </a:custGeom>
          <a:blipFill>
            <a:blip r:embed="rId5"/>
            <a:stretch>
              <a:fillRect l="-295352" r="-426135"/>
            </a:stretch>
          </a:blipFill>
        </p:spPr>
        <p:txBody>
          <a:bodyPr/>
          <a:lstStyle/>
          <a:p>
            <a:endParaRPr lang="en-US"/>
          </a:p>
        </p:txBody>
      </p:sp>
      <p:sp>
        <p:nvSpPr>
          <p:cNvPr id="5" name="Freeform 5"/>
          <p:cNvSpPr/>
          <p:nvPr/>
        </p:nvSpPr>
        <p:spPr>
          <a:xfrm>
            <a:off x="664112" y="6636029"/>
            <a:ext cx="1411462" cy="397707"/>
          </a:xfrm>
          <a:custGeom>
            <a:avLst/>
            <a:gdLst/>
            <a:ahLst/>
            <a:cxnLst/>
            <a:rect l="l" t="t" r="r" b="b"/>
            <a:pathLst>
              <a:path w="1411462" h="397707">
                <a:moveTo>
                  <a:pt x="0" y="0"/>
                </a:moveTo>
                <a:lnTo>
                  <a:pt x="1411462" y="0"/>
                </a:lnTo>
                <a:lnTo>
                  <a:pt x="1411462" y="397707"/>
                </a:lnTo>
                <a:lnTo>
                  <a:pt x="0" y="3977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664112" y="1722110"/>
            <a:ext cx="7283772" cy="4340009"/>
          </a:xfrm>
          <a:prstGeom prst="rect">
            <a:avLst/>
          </a:prstGeom>
        </p:spPr>
        <p:txBody>
          <a:bodyPr lIns="0" tIns="0" rIns="0" bIns="0" rtlCol="0" anchor="t">
            <a:spAutoFit/>
          </a:bodyPr>
          <a:lstStyle/>
          <a:p>
            <a:pPr algn="l">
              <a:lnSpc>
                <a:spcPts val="2861"/>
              </a:lnSpc>
            </a:pPr>
            <a:r>
              <a:rPr lang="en-US" sz="2049" spc="6">
                <a:solidFill>
                  <a:srgbClr val="474342"/>
                </a:solidFill>
                <a:latin typeface="IBM Plex Sans Condensed"/>
              </a:rPr>
              <a:t>If you do not extend your OPT, and your EAD expires, you have the following options before the end of the 60 days grace period: </a:t>
            </a:r>
          </a:p>
          <a:p>
            <a:pPr algn="l">
              <a:lnSpc>
                <a:spcPts val="2861"/>
              </a:lnSpc>
            </a:pPr>
            <a:endParaRPr lang="en-US" sz="2049" spc="6">
              <a:solidFill>
                <a:srgbClr val="474342"/>
              </a:solidFill>
              <a:latin typeface="IBM Plex Sans Condensed"/>
            </a:endParaRPr>
          </a:p>
          <a:p>
            <a:pPr marL="442488" lvl="1" indent="-221244" algn="l">
              <a:lnSpc>
                <a:spcPts val="2861"/>
              </a:lnSpc>
              <a:buFont typeface="Arial"/>
              <a:buChar char="•"/>
            </a:pPr>
            <a:r>
              <a:rPr lang="en-US" sz="2049" spc="6">
                <a:solidFill>
                  <a:srgbClr val="474342"/>
                </a:solidFill>
                <a:latin typeface="IBM Plex Sans Condensed"/>
              </a:rPr>
              <a:t>Exit the US within 60 days </a:t>
            </a:r>
          </a:p>
          <a:p>
            <a:pPr marL="442488" lvl="1" indent="-221244" algn="l">
              <a:lnSpc>
                <a:spcPts val="2861"/>
              </a:lnSpc>
              <a:buFont typeface="Arial"/>
              <a:buChar char="•"/>
            </a:pPr>
            <a:r>
              <a:rPr lang="en-US" sz="2049" spc="6">
                <a:solidFill>
                  <a:srgbClr val="474342"/>
                </a:solidFill>
                <a:latin typeface="IBM Plex Sans Condensed"/>
              </a:rPr>
              <a:t>Continue your F-1 Status and studies - Transfer your I-20 to continue studies at another school OR request a Change of Educational Level to begin new studies at UoR.</a:t>
            </a:r>
          </a:p>
          <a:p>
            <a:pPr marL="442488" lvl="1" indent="-221244" algn="l">
              <a:lnSpc>
                <a:spcPts val="2861"/>
              </a:lnSpc>
              <a:buFont typeface="Arial"/>
              <a:buChar char="•"/>
            </a:pPr>
            <a:r>
              <a:rPr lang="en-US" sz="2049" spc="6">
                <a:solidFill>
                  <a:srgbClr val="474342"/>
                </a:solidFill>
                <a:latin typeface="IBM Plex Sans Condensed"/>
              </a:rPr>
              <a:t>Work with immigration legal counsel regarding a Change of Status application to a new visa category. You will need to check with your legal counsel regarding your allowed period of stay or required exit date if you have a pending change of status when your grace period ends. </a:t>
            </a:r>
          </a:p>
        </p:txBody>
      </p:sp>
      <p:sp>
        <p:nvSpPr>
          <p:cNvPr id="7" name="TextBox 7"/>
          <p:cNvSpPr txBox="1"/>
          <p:nvPr/>
        </p:nvSpPr>
        <p:spPr>
          <a:xfrm>
            <a:off x="719756" y="862013"/>
            <a:ext cx="4690443" cy="817245"/>
          </a:xfrm>
          <a:prstGeom prst="rect">
            <a:avLst/>
          </a:prstGeom>
        </p:spPr>
        <p:txBody>
          <a:bodyPr wrap="square" lIns="0" tIns="0" rIns="0" bIns="0" rtlCol="0" anchor="t">
            <a:spAutoFit/>
          </a:bodyPr>
          <a:lstStyle/>
          <a:p>
            <a:pPr algn="l">
              <a:lnSpc>
                <a:spcPts val="6719"/>
              </a:lnSpc>
            </a:pPr>
            <a:r>
              <a:rPr lang="en-US" sz="4800" spc="-144" dirty="0">
                <a:solidFill>
                  <a:srgbClr val="7A2426"/>
                </a:solidFill>
                <a:latin typeface="Open Sans Condensed"/>
              </a:rPr>
              <a:t>Completing OPT</a:t>
            </a:r>
          </a:p>
        </p:txBody>
      </p:sp>
      <p:pic>
        <p:nvPicPr>
          <p:cNvPr id="10" name="Audio 9">
            <a:hlinkClick r:id="" action="ppaction://media"/>
            <a:extLst>
              <a:ext uri="{FF2B5EF4-FFF2-40B4-BE49-F238E27FC236}">
                <a16:creationId xmlns:a16="http://schemas.microsoft.com/office/drawing/2014/main" id="{40A68A08-B044-D97C-8607-568F1B52DBA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75147" t="-175147" r="-175147" b="-175147"/>
          <a:stretch>
            <a:fillRect/>
          </a:stretch>
        </p:blipFill>
        <p:spPr>
          <a:xfrm>
            <a:off x="7471258" y="5032858"/>
            <a:ext cx="2194560" cy="219456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9982"/>
    </mc:Choice>
    <mc:Fallback>
      <p:transition spd="slow" advTm="59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597036" y="0"/>
            <a:ext cx="1152525" cy="7315200"/>
          </a:xfrm>
          <a:custGeom>
            <a:avLst/>
            <a:gdLst/>
            <a:ahLst/>
            <a:cxnLst/>
            <a:rect l="l" t="t" r="r" b="b"/>
            <a:pathLst>
              <a:path w="1152525" h="7315200">
                <a:moveTo>
                  <a:pt x="0" y="0"/>
                </a:moveTo>
                <a:lnTo>
                  <a:pt x="1152525" y="0"/>
                </a:lnTo>
                <a:lnTo>
                  <a:pt x="1152525" y="7315200"/>
                </a:lnTo>
                <a:lnTo>
                  <a:pt x="0" y="7315200"/>
                </a:lnTo>
                <a:lnTo>
                  <a:pt x="0" y="0"/>
                </a:lnTo>
                <a:close/>
              </a:path>
            </a:pathLst>
          </a:custGeom>
          <a:blipFill>
            <a:blip r:embed="rId4"/>
            <a:stretch>
              <a:fillRect l="-295352" r="-426135"/>
            </a:stretch>
          </a:blipFill>
        </p:spPr>
        <p:txBody>
          <a:bodyPr/>
          <a:lstStyle/>
          <a:p>
            <a:endParaRPr lang="en-US"/>
          </a:p>
        </p:txBody>
      </p:sp>
      <p:grpSp>
        <p:nvGrpSpPr>
          <p:cNvPr id="3" name="Group 3"/>
          <p:cNvGrpSpPr>
            <a:grpSpLocks noChangeAspect="1"/>
          </p:cNvGrpSpPr>
          <p:nvPr/>
        </p:nvGrpSpPr>
        <p:grpSpPr>
          <a:xfrm rot="-932460">
            <a:off x="373504" y="793871"/>
            <a:ext cx="1019175" cy="571500"/>
            <a:chOff x="0" y="0"/>
            <a:chExt cx="1358900" cy="762000"/>
          </a:xfrm>
        </p:grpSpPr>
        <p:sp>
          <p:nvSpPr>
            <p:cNvPr id="4" name="Freeform 4"/>
            <p:cNvSpPr/>
            <p:nvPr/>
          </p:nvSpPr>
          <p:spPr>
            <a:xfrm>
              <a:off x="0" y="0"/>
              <a:ext cx="1358900" cy="762000"/>
            </a:xfrm>
            <a:custGeom>
              <a:avLst/>
              <a:gdLst/>
              <a:ahLst/>
              <a:cxnLst/>
              <a:rect l="l" t="t" r="r" b="b"/>
              <a:pathLst>
                <a:path w="1358900" h="762000">
                  <a:moveTo>
                    <a:pt x="1358900" y="0"/>
                  </a:moveTo>
                  <a:lnTo>
                    <a:pt x="80010" y="0"/>
                  </a:lnTo>
                  <a:lnTo>
                    <a:pt x="0" y="0"/>
                  </a:lnTo>
                  <a:lnTo>
                    <a:pt x="0" y="762000"/>
                  </a:lnTo>
                  <a:lnTo>
                    <a:pt x="1358900" y="762000"/>
                  </a:lnTo>
                  <a:lnTo>
                    <a:pt x="1358900" y="0"/>
                  </a:lnTo>
                  <a:close/>
                </a:path>
              </a:pathLst>
            </a:custGeom>
            <a:blipFill>
              <a:blip r:embed="rId5"/>
              <a:stretch>
                <a:fillRect/>
              </a:stretch>
            </a:blipFill>
          </p:spPr>
          <p:txBody>
            <a:bodyPr/>
            <a:lstStyle/>
            <a:p>
              <a:endParaRPr lang="en-US"/>
            </a:p>
          </p:txBody>
        </p:sp>
      </p:grpSp>
      <p:grpSp>
        <p:nvGrpSpPr>
          <p:cNvPr id="5" name="Group 5"/>
          <p:cNvGrpSpPr>
            <a:grpSpLocks noChangeAspect="1"/>
          </p:cNvGrpSpPr>
          <p:nvPr/>
        </p:nvGrpSpPr>
        <p:grpSpPr>
          <a:xfrm>
            <a:off x="957882" y="2085975"/>
            <a:ext cx="76200" cy="76200"/>
            <a:chOff x="0" y="0"/>
            <a:chExt cx="76200" cy="76200"/>
          </a:xfrm>
        </p:grpSpPr>
        <p:sp>
          <p:nvSpPr>
            <p:cNvPr id="6" name="Freeform 6"/>
            <p:cNvSpPr/>
            <p:nvPr/>
          </p:nvSpPr>
          <p:spPr>
            <a:xfrm>
              <a:off x="0" y="0"/>
              <a:ext cx="76200" cy="76200"/>
            </a:xfrm>
            <a:custGeom>
              <a:avLst/>
              <a:gdLst/>
              <a:ahLst/>
              <a:cxnLst/>
              <a:rect l="l" t="t" r="r" b="b"/>
              <a:pathLst>
                <a:path w="76200" h="76200">
                  <a:moveTo>
                    <a:pt x="76200" y="38100"/>
                  </a:moveTo>
                  <a:lnTo>
                    <a:pt x="75184" y="48006"/>
                  </a:lnTo>
                  <a:cubicBezTo>
                    <a:pt x="71374" y="57404"/>
                    <a:pt x="68580" y="61468"/>
                    <a:pt x="65024" y="65024"/>
                  </a:cubicBezTo>
                  <a:lnTo>
                    <a:pt x="57277" y="71374"/>
                  </a:lnTo>
                  <a:cubicBezTo>
                    <a:pt x="48006" y="75184"/>
                    <a:pt x="43180" y="76200"/>
                    <a:pt x="38100" y="76200"/>
                  </a:cubicBezTo>
                  <a:lnTo>
                    <a:pt x="28194" y="75184"/>
                  </a:lnTo>
                  <a:cubicBezTo>
                    <a:pt x="18796" y="71374"/>
                    <a:pt x="14732" y="68580"/>
                    <a:pt x="11176" y="65024"/>
                  </a:cubicBezTo>
                  <a:lnTo>
                    <a:pt x="4826" y="57277"/>
                  </a:lnTo>
                  <a:cubicBezTo>
                    <a:pt x="1016" y="48006"/>
                    <a:pt x="0" y="43180"/>
                    <a:pt x="0" y="38100"/>
                  </a:cubicBezTo>
                  <a:lnTo>
                    <a:pt x="1016" y="28194"/>
                  </a:lnTo>
                  <a:cubicBezTo>
                    <a:pt x="4826" y="18796"/>
                    <a:pt x="7620" y="14732"/>
                    <a:pt x="11176" y="11176"/>
                  </a:cubicBezTo>
                  <a:lnTo>
                    <a:pt x="18923" y="4826"/>
                  </a:lnTo>
                  <a:cubicBezTo>
                    <a:pt x="28194" y="1016"/>
                    <a:pt x="33020" y="0"/>
                    <a:pt x="38100" y="0"/>
                  </a:cubicBezTo>
                  <a:lnTo>
                    <a:pt x="48006" y="1016"/>
                  </a:lnTo>
                  <a:cubicBezTo>
                    <a:pt x="57404" y="4826"/>
                    <a:pt x="61468" y="7620"/>
                    <a:pt x="65024" y="11176"/>
                  </a:cubicBezTo>
                  <a:lnTo>
                    <a:pt x="71374" y="18923"/>
                  </a:lnTo>
                  <a:cubicBezTo>
                    <a:pt x="75184" y="28194"/>
                    <a:pt x="76200" y="33020"/>
                    <a:pt x="76200" y="38100"/>
                  </a:cubicBezTo>
                  <a:close/>
                </a:path>
              </a:pathLst>
            </a:custGeom>
            <a:solidFill>
              <a:srgbClr val="474342"/>
            </a:solidFill>
          </p:spPr>
          <p:txBody>
            <a:bodyPr/>
            <a:lstStyle/>
            <a:p>
              <a:endParaRPr lang="en-US"/>
            </a:p>
          </p:txBody>
        </p:sp>
      </p:grpSp>
      <p:grpSp>
        <p:nvGrpSpPr>
          <p:cNvPr id="7" name="Group 7"/>
          <p:cNvGrpSpPr>
            <a:grpSpLocks noChangeAspect="1"/>
          </p:cNvGrpSpPr>
          <p:nvPr/>
        </p:nvGrpSpPr>
        <p:grpSpPr>
          <a:xfrm>
            <a:off x="957882" y="3914775"/>
            <a:ext cx="76200" cy="76200"/>
            <a:chOff x="0" y="0"/>
            <a:chExt cx="76200" cy="76200"/>
          </a:xfrm>
        </p:grpSpPr>
        <p:sp>
          <p:nvSpPr>
            <p:cNvPr id="8" name="Freeform 8"/>
            <p:cNvSpPr/>
            <p:nvPr/>
          </p:nvSpPr>
          <p:spPr>
            <a:xfrm>
              <a:off x="0" y="0"/>
              <a:ext cx="76200" cy="76200"/>
            </a:xfrm>
            <a:custGeom>
              <a:avLst/>
              <a:gdLst/>
              <a:ahLst/>
              <a:cxnLst/>
              <a:rect l="l" t="t" r="r" b="b"/>
              <a:pathLst>
                <a:path w="76200" h="76200">
                  <a:moveTo>
                    <a:pt x="76200" y="38100"/>
                  </a:moveTo>
                  <a:lnTo>
                    <a:pt x="75184" y="48006"/>
                  </a:lnTo>
                  <a:cubicBezTo>
                    <a:pt x="71374" y="57404"/>
                    <a:pt x="68580" y="61468"/>
                    <a:pt x="65024" y="65024"/>
                  </a:cubicBezTo>
                  <a:lnTo>
                    <a:pt x="57277" y="71374"/>
                  </a:lnTo>
                  <a:cubicBezTo>
                    <a:pt x="48006" y="75184"/>
                    <a:pt x="43180" y="76200"/>
                    <a:pt x="38100" y="76200"/>
                  </a:cubicBezTo>
                  <a:lnTo>
                    <a:pt x="28194" y="75184"/>
                  </a:lnTo>
                  <a:cubicBezTo>
                    <a:pt x="18796" y="71374"/>
                    <a:pt x="14732" y="68580"/>
                    <a:pt x="11176" y="65024"/>
                  </a:cubicBezTo>
                  <a:lnTo>
                    <a:pt x="4826" y="57277"/>
                  </a:lnTo>
                  <a:cubicBezTo>
                    <a:pt x="1016" y="48006"/>
                    <a:pt x="0" y="43180"/>
                    <a:pt x="0" y="38100"/>
                  </a:cubicBezTo>
                  <a:lnTo>
                    <a:pt x="1016" y="28194"/>
                  </a:lnTo>
                  <a:cubicBezTo>
                    <a:pt x="4826" y="18796"/>
                    <a:pt x="7620" y="14732"/>
                    <a:pt x="11176" y="11176"/>
                  </a:cubicBezTo>
                  <a:lnTo>
                    <a:pt x="18923" y="4826"/>
                  </a:lnTo>
                  <a:cubicBezTo>
                    <a:pt x="28194" y="1016"/>
                    <a:pt x="33020" y="0"/>
                    <a:pt x="38100" y="0"/>
                  </a:cubicBezTo>
                  <a:lnTo>
                    <a:pt x="48006" y="1016"/>
                  </a:lnTo>
                  <a:cubicBezTo>
                    <a:pt x="57404" y="4826"/>
                    <a:pt x="61468" y="7620"/>
                    <a:pt x="65024" y="11176"/>
                  </a:cubicBezTo>
                  <a:lnTo>
                    <a:pt x="71374" y="18923"/>
                  </a:lnTo>
                  <a:cubicBezTo>
                    <a:pt x="75184" y="28194"/>
                    <a:pt x="76200" y="33020"/>
                    <a:pt x="76200" y="38100"/>
                  </a:cubicBezTo>
                  <a:close/>
                </a:path>
              </a:pathLst>
            </a:custGeom>
            <a:solidFill>
              <a:srgbClr val="474342"/>
            </a:solidFill>
          </p:spPr>
          <p:txBody>
            <a:bodyPr/>
            <a:lstStyle/>
            <a:p>
              <a:endParaRPr lang="en-US"/>
            </a:p>
          </p:txBody>
        </p:sp>
      </p:grpSp>
      <p:grpSp>
        <p:nvGrpSpPr>
          <p:cNvPr id="9" name="Group 9"/>
          <p:cNvGrpSpPr>
            <a:grpSpLocks noChangeAspect="1"/>
          </p:cNvGrpSpPr>
          <p:nvPr/>
        </p:nvGrpSpPr>
        <p:grpSpPr>
          <a:xfrm>
            <a:off x="957882" y="5133975"/>
            <a:ext cx="76200" cy="76200"/>
            <a:chOff x="0" y="0"/>
            <a:chExt cx="76200" cy="76200"/>
          </a:xfrm>
        </p:grpSpPr>
        <p:sp>
          <p:nvSpPr>
            <p:cNvPr id="10" name="Freeform 10"/>
            <p:cNvSpPr/>
            <p:nvPr/>
          </p:nvSpPr>
          <p:spPr>
            <a:xfrm>
              <a:off x="0" y="0"/>
              <a:ext cx="76200" cy="76200"/>
            </a:xfrm>
            <a:custGeom>
              <a:avLst/>
              <a:gdLst/>
              <a:ahLst/>
              <a:cxnLst/>
              <a:rect l="l" t="t" r="r" b="b"/>
              <a:pathLst>
                <a:path w="76200" h="76200">
                  <a:moveTo>
                    <a:pt x="76200" y="38100"/>
                  </a:moveTo>
                  <a:lnTo>
                    <a:pt x="75184" y="48006"/>
                  </a:lnTo>
                  <a:cubicBezTo>
                    <a:pt x="71374" y="57404"/>
                    <a:pt x="68580" y="61468"/>
                    <a:pt x="65024" y="65024"/>
                  </a:cubicBezTo>
                  <a:lnTo>
                    <a:pt x="57277" y="71374"/>
                  </a:lnTo>
                  <a:cubicBezTo>
                    <a:pt x="48006" y="75184"/>
                    <a:pt x="43180" y="76200"/>
                    <a:pt x="38100" y="76200"/>
                  </a:cubicBezTo>
                  <a:lnTo>
                    <a:pt x="28194" y="75184"/>
                  </a:lnTo>
                  <a:cubicBezTo>
                    <a:pt x="18796" y="71374"/>
                    <a:pt x="14732" y="68580"/>
                    <a:pt x="11176" y="65024"/>
                  </a:cubicBezTo>
                  <a:lnTo>
                    <a:pt x="4826" y="57277"/>
                  </a:lnTo>
                  <a:cubicBezTo>
                    <a:pt x="1016" y="48006"/>
                    <a:pt x="0" y="43180"/>
                    <a:pt x="0" y="38100"/>
                  </a:cubicBezTo>
                  <a:lnTo>
                    <a:pt x="1016" y="28194"/>
                  </a:lnTo>
                  <a:cubicBezTo>
                    <a:pt x="4826" y="18796"/>
                    <a:pt x="7620" y="14732"/>
                    <a:pt x="11176" y="11176"/>
                  </a:cubicBezTo>
                  <a:lnTo>
                    <a:pt x="18923" y="4826"/>
                  </a:lnTo>
                  <a:cubicBezTo>
                    <a:pt x="28194" y="1016"/>
                    <a:pt x="33020" y="0"/>
                    <a:pt x="38100" y="0"/>
                  </a:cubicBezTo>
                  <a:lnTo>
                    <a:pt x="48006" y="1016"/>
                  </a:lnTo>
                  <a:cubicBezTo>
                    <a:pt x="57404" y="4826"/>
                    <a:pt x="61468" y="7620"/>
                    <a:pt x="65024" y="11176"/>
                  </a:cubicBezTo>
                  <a:lnTo>
                    <a:pt x="71374" y="18923"/>
                  </a:lnTo>
                  <a:cubicBezTo>
                    <a:pt x="75184" y="28194"/>
                    <a:pt x="76200" y="33020"/>
                    <a:pt x="76200" y="38100"/>
                  </a:cubicBezTo>
                  <a:close/>
                </a:path>
              </a:pathLst>
            </a:custGeom>
            <a:solidFill>
              <a:srgbClr val="474342"/>
            </a:solidFill>
          </p:spPr>
          <p:txBody>
            <a:bodyPr/>
            <a:lstStyle/>
            <a:p>
              <a:endParaRPr lang="en-US"/>
            </a:p>
          </p:txBody>
        </p:sp>
      </p:grpSp>
      <p:sp>
        <p:nvSpPr>
          <p:cNvPr id="11" name="Freeform 11"/>
          <p:cNvSpPr/>
          <p:nvPr/>
        </p:nvSpPr>
        <p:spPr>
          <a:xfrm>
            <a:off x="6225626" y="5480933"/>
            <a:ext cx="1913163" cy="1577664"/>
          </a:xfrm>
          <a:custGeom>
            <a:avLst/>
            <a:gdLst/>
            <a:ahLst/>
            <a:cxnLst/>
            <a:rect l="l" t="t" r="r" b="b"/>
            <a:pathLst>
              <a:path w="1913163" h="1577664">
                <a:moveTo>
                  <a:pt x="0" y="0"/>
                </a:moveTo>
                <a:lnTo>
                  <a:pt x="1913163" y="0"/>
                </a:lnTo>
                <a:lnTo>
                  <a:pt x="1913163" y="1577664"/>
                </a:lnTo>
                <a:lnTo>
                  <a:pt x="0" y="15776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3490560" y="5318789"/>
            <a:ext cx="4562475" cy="1819275"/>
          </a:xfrm>
          <a:custGeom>
            <a:avLst/>
            <a:gdLst/>
            <a:ahLst/>
            <a:cxnLst/>
            <a:rect l="l" t="t" r="r" b="b"/>
            <a:pathLst>
              <a:path w="4562475" h="1819275">
                <a:moveTo>
                  <a:pt x="0" y="0"/>
                </a:moveTo>
                <a:lnTo>
                  <a:pt x="4562475" y="0"/>
                </a:lnTo>
                <a:lnTo>
                  <a:pt x="4562475" y="1819275"/>
                </a:lnTo>
                <a:lnTo>
                  <a:pt x="0" y="1819275"/>
                </a:lnTo>
                <a:lnTo>
                  <a:pt x="0" y="0"/>
                </a:lnTo>
                <a:close/>
              </a:path>
            </a:pathLst>
          </a:custGeom>
          <a:blipFill>
            <a:blip r:embed="rId8"/>
            <a:stretch>
              <a:fillRect/>
            </a:stretch>
          </a:blipFill>
        </p:spPr>
        <p:txBody>
          <a:bodyPr/>
          <a:lstStyle/>
          <a:p>
            <a:endParaRPr lang="en-US"/>
          </a:p>
        </p:txBody>
      </p:sp>
      <p:sp>
        <p:nvSpPr>
          <p:cNvPr id="13" name="Freeform 13"/>
          <p:cNvSpPr/>
          <p:nvPr/>
        </p:nvSpPr>
        <p:spPr>
          <a:xfrm>
            <a:off x="664112" y="6636029"/>
            <a:ext cx="1411462" cy="397707"/>
          </a:xfrm>
          <a:custGeom>
            <a:avLst/>
            <a:gdLst/>
            <a:ahLst/>
            <a:cxnLst/>
            <a:rect l="l" t="t" r="r" b="b"/>
            <a:pathLst>
              <a:path w="1411462" h="397707">
                <a:moveTo>
                  <a:pt x="0" y="0"/>
                </a:moveTo>
                <a:lnTo>
                  <a:pt x="1411462" y="0"/>
                </a:lnTo>
                <a:lnTo>
                  <a:pt x="1411462" y="397707"/>
                </a:lnTo>
                <a:lnTo>
                  <a:pt x="0" y="39770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TextBox 14"/>
          <p:cNvSpPr txBox="1"/>
          <p:nvPr/>
        </p:nvSpPr>
        <p:spPr>
          <a:xfrm>
            <a:off x="1173089" y="1724311"/>
            <a:ext cx="7005971" cy="3589972"/>
          </a:xfrm>
          <a:prstGeom prst="rect">
            <a:avLst/>
          </a:prstGeom>
        </p:spPr>
        <p:txBody>
          <a:bodyPr lIns="0" tIns="0" rIns="0" bIns="0" rtlCol="0" anchor="t">
            <a:spAutoFit/>
          </a:bodyPr>
          <a:lstStyle/>
          <a:p>
            <a:pPr algn="l">
              <a:lnSpc>
                <a:spcPts val="4800"/>
              </a:lnSpc>
            </a:pPr>
            <a:r>
              <a:rPr lang="en-US" sz="2100" spc="10">
                <a:solidFill>
                  <a:srgbClr val="474342"/>
                </a:solidFill>
                <a:latin typeface="IBM Plex Sans Condensed"/>
              </a:rPr>
              <a:t>You alone are responsible for ensuring timely graduation, timely and accurate filing of your OPT application, and abiding by F-1 rules regarding OPT or maintaining F-1 status.</a:t>
            </a:r>
          </a:p>
          <a:p>
            <a:pPr algn="l">
              <a:lnSpc>
                <a:spcPts val="4800"/>
              </a:lnSpc>
            </a:pPr>
            <a:r>
              <a:rPr lang="en-US" sz="2100" spc="10">
                <a:solidFill>
                  <a:srgbClr val="474342"/>
                </a:solidFill>
                <a:latin typeface="IBM Plex Sans Condensed"/>
              </a:rPr>
              <a:t>Please review entire tutorial and prepare your documents and questions before contacting OISS about your OPT Application Consult Immigration Attorney if necessary</a:t>
            </a:r>
          </a:p>
        </p:txBody>
      </p:sp>
      <p:sp>
        <p:nvSpPr>
          <p:cNvPr id="15" name="TextBox 15"/>
          <p:cNvSpPr txBox="1"/>
          <p:nvPr/>
        </p:nvSpPr>
        <p:spPr>
          <a:xfrm>
            <a:off x="719757" y="862013"/>
            <a:ext cx="6409325" cy="811530"/>
          </a:xfrm>
          <a:prstGeom prst="rect">
            <a:avLst/>
          </a:prstGeom>
        </p:spPr>
        <p:txBody>
          <a:bodyPr lIns="0" tIns="0" rIns="0" bIns="0" rtlCol="0" anchor="t">
            <a:spAutoFit/>
          </a:bodyPr>
          <a:lstStyle/>
          <a:p>
            <a:pPr algn="l">
              <a:lnSpc>
                <a:spcPts val="6719"/>
              </a:lnSpc>
            </a:pPr>
            <a:r>
              <a:rPr lang="en-US" sz="4800" spc="24">
                <a:solidFill>
                  <a:srgbClr val="7A2426"/>
                </a:solidFill>
                <a:latin typeface="Open Sans Condensed"/>
              </a:rPr>
              <a:t>This is an instructional tutorial</a:t>
            </a:r>
          </a:p>
        </p:txBody>
      </p:sp>
      <p:pic>
        <p:nvPicPr>
          <p:cNvPr id="19" name="Audio 18">
            <a:hlinkClick r:id="" action="ppaction://media"/>
            <a:extLst>
              <a:ext uri="{FF2B5EF4-FFF2-40B4-BE49-F238E27FC236}">
                <a16:creationId xmlns:a16="http://schemas.microsoft.com/office/drawing/2014/main" id="{EAC6B255-1786-139A-0DA6-3F5FDB1D6C1B}"/>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75147" t="-175147" r="-175147" b="-175147"/>
          <a:stretch>
            <a:fillRect/>
          </a:stretch>
        </p:blipFill>
        <p:spPr>
          <a:xfrm>
            <a:off x="7471258" y="5032858"/>
            <a:ext cx="2194560" cy="219456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4941"/>
    </mc:Choice>
    <mc:Fallback xmlns="">
      <p:transition spd="slow" advTm="14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932460">
            <a:off x="373504" y="793871"/>
            <a:ext cx="1019175" cy="571500"/>
            <a:chOff x="0" y="0"/>
            <a:chExt cx="1358900" cy="762000"/>
          </a:xfrm>
        </p:grpSpPr>
        <p:sp>
          <p:nvSpPr>
            <p:cNvPr id="3" name="Freeform 3"/>
            <p:cNvSpPr/>
            <p:nvPr/>
          </p:nvSpPr>
          <p:spPr>
            <a:xfrm>
              <a:off x="0" y="0"/>
              <a:ext cx="1358900" cy="762000"/>
            </a:xfrm>
            <a:custGeom>
              <a:avLst/>
              <a:gdLst/>
              <a:ahLst/>
              <a:cxnLst/>
              <a:rect l="l" t="t" r="r" b="b"/>
              <a:pathLst>
                <a:path w="1358900" h="762000">
                  <a:moveTo>
                    <a:pt x="1358900" y="0"/>
                  </a:moveTo>
                  <a:lnTo>
                    <a:pt x="82042" y="0"/>
                  </a:lnTo>
                  <a:lnTo>
                    <a:pt x="0" y="0"/>
                  </a:lnTo>
                  <a:lnTo>
                    <a:pt x="0" y="762000"/>
                  </a:lnTo>
                  <a:lnTo>
                    <a:pt x="1358900" y="762000"/>
                  </a:lnTo>
                  <a:lnTo>
                    <a:pt x="1358900" y="0"/>
                  </a:lnTo>
                  <a:close/>
                </a:path>
              </a:pathLst>
            </a:custGeom>
            <a:blipFill>
              <a:blip r:embed="rId4"/>
              <a:stretch>
                <a:fillRect/>
              </a:stretch>
            </a:blipFill>
          </p:spPr>
          <p:txBody>
            <a:bodyPr/>
            <a:lstStyle/>
            <a:p>
              <a:endParaRPr lang="en-US"/>
            </a:p>
          </p:txBody>
        </p:sp>
      </p:grpSp>
      <p:grpSp>
        <p:nvGrpSpPr>
          <p:cNvPr id="4" name="Group 4"/>
          <p:cNvGrpSpPr>
            <a:grpSpLocks noChangeAspect="1"/>
          </p:cNvGrpSpPr>
          <p:nvPr/>
        </p:nvGrpSpPr>
        <p:grpSpPr>
          <a:xfrm>
            <a:off x="3194380" y="2157546"/>
            <a:ext cx="3537233" cy="4242740"/>
            <a:chOff x="0" y="0"/>
            <a:chExt cx="3537229" cy="4242740"/>
          </a:xfrm>
        </p:grpSpPr>
        <p:sp>
          <p:nvSpPr>
            <p:cNvPr id="5" name="Freeform 5"/>
            <p:cNvSpPr/>
            <p:nvPr/>
          </p:nvSpPr>
          <p:spPr>
            <a:xfrm>
              <a:off x="1101471" y="1937004"/>
              <a:ext cx="2376424" cy="2242185"/>
            </a:xfrm>
            <a:custGeom>
              <a:avLst/>
              <a:gdLst/>
              <a:ahLst/>
              <a:cxnLst/>
              <a:rect l="l" t="t" r="r" b="b"/>
              <a:pathLst>
                <a:path w="2376424" h="2242185">
                  <a:moveTo>
                    <a:pt x="1071499" y="0"/>
                  </a:moveTo>
                  <a:cubicBezTo>
                    <a:pt x="968629" y="0"/>
                    <a:pt x="864997" y="3175"/>
                    <a:pt x="762889" y="8890"/>
                  </a:cubicBezTo>
                  <a:cubicBezTo>
                    <a:pt x="127" y="51689"/>
                    <a:pt x="69088" y="320040"/>
                    <a:pt x="34544" y="783463"/>
                  </a:cubicBezTo>
                  <a:cubicBezTo>
                    <a:pt x="0" y="1246124"/>
                    <a:pt x="136398" y="1643634"/>
                    <a:pt x="1194816" y="1650238"/>
                  </a:cubicBezTo>
                  <a:cubicBezTo>
                    <a:pt x="1213739" y="1650365"/>
                    <a:pt x="1232281" y="1650492"/>
                    <a:pt x="1250569" y="1650492"/>
                  </a:cubicBezTo>
                  <a:cubicBezTo>
                    <a:pt x="1511935" y="1650492"/>
                    <a:pt x="1711198" y="1633982"/>
                    <a:pt x="1862455" y="1601724"/>
                  </a:cubicBezTo>
                  <a:lnTo>
                    <a:pt x="1938020" y="2242185"/>
                  </a:lnTo>
                  <a:lnTo>
                    <a:pt x="1938020" y="2242185"/>
                  </a:lnTo>
                  <a:lnTo>
                    <a:pt x="2292731" y="1334262"/>
                  </a:lnTo>
                  <a:cubicBezTo>
                    <a:pt x="2341118" y="1238758"/>
                    <a:pt x="2356739" y="1121918"/>
                    <a:pt x="2367407" y="986917"/>
                  </a:cubicBezTo>
                  <a:cubicBezTo>
                    <a:pt x="2376424" y="866775"/>
                    <a:pt x="2369820" y="954024"/>
                    <a:pt x="2371471" y="588518"/>
                  </a:cubicBezTo>
                  <a:cubicBezTo>
                    <a:pt x="2372868" y="134366"/>
                    <a:pt x="1737360" y="127"/>
                    <a:pt x="1071499" y="127"/>
                  </a:cubicBezTo>
                  <a:close/>
                </a:path>
              </a:pathLst>
            </a:custGeom>
            <a:solidFill>
              <a:srgbClr val="7A2426"/>
            </a:solidFill>
          </p:spPr>
          <p:txBody>
            <a:bodyPr/>
            <a:lstStyle/>
            <a:p>
              <a:endParaRPr lang="en-US"/>
            </a:p>
          </p:txBody>
        </p:sp>
        <p:sp>
          <p:nvSpPr>
            <p:cNvPr id="6" name="Freeform 6"/>
            <p:cNvSpPr/>
            <p:nvPr/>
          </p:nvSpPr>
          <p:spPr>
            <a:xfrm>
              <a:off x="1784858" y="2099945"/>
              <a:ext cx="1034542" cy="1219962"/>
            </a:xfrm>
            <a:custGeom>
              <a:avLst/>
              <a:gdLst/>
              <a:ahLst/>
              <a:cxnLst/>
              <a:rect l="l" t="t" r="r" b="b"/>
              <a:pathLst>
                <a:path w="1034542" h="1219962">
                  <a:moveTo>
                    <a:pt x="777494" y="1219962"/>
                  </a:moveTo>
                  <a:cubicBezTo>
                    <a:pt x="830072" y="1188720"/>
                    <a:pt x="999998" y="1140079"/>
                    <a:pt x="1034542" y="1110488"/>
                  </a:cubicBezTo>
                  <a:cubicBezTo>
                    <a:pt x="1019810" y="1053719"/>
                    <a:pt x="788162" y="292227"/>
                    <a:pt x="718439" y="54356"/>
                  </a:cubicBezTo>
                  <a:cubicBezTo>
                    <a:pt x="665099" y="42799"/>
                    <a:pt x="527939" y="4953"/>
                    <a:pt x="472948" y="0"/>
                  </a:cubicBezTo>
                  <a:cubicBezTo>
                    <a:pt x="315341" y="328422"/>
                    <a:pt x="122301" y="810768"/>
                    <a:pt x="0" y="1154049"/>
                  </a:cubicBezTo>
                  <a:cubicBezTo>
                    <a:pt x="80518" y="1175512"/>
                    <a:pt x="196215" y="1201801"/>
                    <a:pt x="289052" y="1219962"/>
                  </a:cubicBezTo>
                  <a:cubicBezTo>
                    <a:pt x="292354" y="1205103"/>
                    <a:pt x="325120" y="1116203"/>
                    <a:pt x="372745" y="992759"/>
                  </a:cubicBezTo>
                  <a:cubicBezTo>
                    <a:pt x="486918" y="991997"/>
                    <a:pt x="600964" y="988695"/>
                    <a:pt x="715137" y="981202"/>
                  </a:cubicBezTo>
                  <a:cubicBezTo>
                    <a:pt x="738124" y="1066038"/>
                    <a:pt x="758698" y="1146683"/>
                    <a:pt x="777494" y="1219962"/>
                  </a:cubicBezTo>
                  <a:close/>
                  <a:moveTo>
                    <a:pt x="452374" y="786130"/>
                  </a:moveTo>
                  <a:cubicBezTo>
                    <a:pt x="493395" y="679958"/>
                    <a:pt x="536956" y="564642"/>
                    <a:pt x="577215" y="455168"/>
                  </a:cubicBezTo>
                  <a:lnTo>
                    <a:pt x="663448" y="784479"/>
                  </a:lnTo>
                  <a:cubicBezTo>
                    <a:pt x="593598" y="784479"/>
                    <a:pt x="522986" y="785241"/>
                    <a:pt x="452374" y="786130"/>
                  </a:cubicBezTo>
                  <a:close/>
                </a:path>
              </a:pathLst>
            </a:custGeom>
            <a:solidFill>
              <a:srgbClr val="B3D9D9"/>
            </a:solidFill>
          </p:spPr>
          <p:txBody>
            <a:bodyPr/>
            <a:lstStyle/>
            <a:p>
              <a:endParaRPr lang="en-US"/>
            </a:p>
          </p:txBody>
        </p:sp>
        <p:sp>
          <p:nvSpPr>
            <p:cNvPr id="7" name="Freeform 7"/>
            <p:cNvSpPr/>
            <p:nvPr/>
          </p:nvSpPr>
          <p:spPr>
            <a:xfrm>
              <a:off x="58801" y="26289"/>
              <a:ext cx="2624963" cy="2630043"/>
            </a:xfrm>
            <a:custGeom>
              <a:avLst/>
              <a:gdLst/>
              <a:ahLst/>
              <a:cxnLst/>
              <a:rect l="l" t="t" r="r" b="b"/>
              <a:pathLst>
                <a:path w="2624963" h="2630043">
                  <a:moveTo>
                    <a:pt x="1305560" y="1860423"/>
                  </a:moveTo>
                  <a:cubicBezTo>
                    <a:pt x="1028065" y="1862074"/>
                    <a:pt x="811276" y="1848866"/>
                    <a:pt x="642112" y="1820037"/>
                  </a:cubicBezTo>
                  <a:lnTo>
                    <a:pt x="572262" y="2630043"/>
                  </a:lnTo>
                  <a:lnTo>
                    <a:pt x="94361" y="1512189"/>
                  </a:lnTo>
                  <a:cubicBezTo>
                    <a:pt x="39370" y="1406017"/>
                    <a:pt x="22987" y="1275969"/>
                    <a:pt x="10668" y="1126998"/>
                  </a:cubicBezTo>
                  <a:cubicBezTo>
                    <a:pt x="0" y="994410"/>
                    <a:pt x="7366" y="1090803"/>
                    <a:pt x="5715" y="687451"/>
                  </a:cubicBezTo>
                  <a:cubicBezTo>
                    <a:pt x="4826" y="107950"/>
                    <a:pt x="940943" y="0"/>
                    <a:pt x="1782572" y="46990"/>
                  </a:cubicBezTo>
                  <a:cubicBezTo>
                    <a:pt x="2624201" y="93980"/>
                    <a:pt x="2549525" y="390271"/>
                    <a:pt x="2587244" y="902208"/>
                  </a:cubicBezTo>
                  <a:cubicBezTo>
                    <a:pt x="2624963" y="1413383"/>
                    <a:pt x="2473960" y="1852168"/>
                    <a:pt x="1305433" y="1860423"/>
                  </a:cubicBezTo>
                  <a:close/>
                </a:path>
              </a:pathLst>
            </a:custGeom>
            <a:solidFill>
              <a:srgbClr val="B3D9D9"/>
            </a:solidFill>
          </p:spPr>
          <p:txBody>
            <a:bodyPr/>
            <a:lstStyle/>
            <a:p>
              <a:endParaRPr lang="en-US"/>
            </a:p>
          </p:txBody>
        </p:sp>
        <p:sp>
          <p:nvSpPr>
            <p:cNvPr id="8" name="Freeform 8"/>
            <p:cNvSpPr/>
            <p:nvPr/>
          </p:nvSpPr>
          <p:spPr>
            <a:xfrm>
              <a:off x="686054" y="177800"/>
              <a:ext cx="1137285" cy="1523746"/>
            </a:xfrm>
            <a:custGeom>
              <a:avLst/>
              <a:gdLst/>
              <a:ahLst/>
              <a:cxnLst/>
              <a:rect l="l" t="t" r="r" b="b"/>
              <a:pathLst>
                <a:path w="1137285" h="1523746">
                  <a:moveTo>
                    <a:pt x="1013333" y="1184529"/>
                  </a:moveTo>
                  <a:cubicBezTo>
                    <a:pt x="1106932" y="1008380"/>
                    <a:pt x="1137285" y="802640"/>
                    <a:pt x="1124204" y="603377"/>
                  </a:cubicBezTo>
                  <a:cubicBezTo>
                    <a:pt x="1115949" y="478282"/>
                    <a:pt x="1089660" y="350647"/>
                    <a:pt x="1014984" y="250190"/>
                  </a:cubicBezTo>
                  <a:cubicBezTo>
                    <a:pt x="829310" y="0"/>
                    <a:pt x="411353" y="49403"/>
                    <a:pt x="224155" y="270002"/>
                  </a:cubicBezTo>
                  <a:cubicBezTo>
                    <a:pt x="99314" y="417322"/>
                    <a:pt x="27051" y="606679"/>
                    <a:pt x="7366" y="798449"/>
                  </a:cubicBezTo>
                  <a:cubicBezTo>
                    <a:pt x="2413" y="848614"/>
                    <a:pt x="0" y="899668"/>
                    <a:pt x="5715" y="949960"/>
                  </a:cubicBezTo>
                  <a:cubicBezTo>
                    <a:pt x="20447" y="1079246"/>
                    <a:pt x="84582" y="1201039"/>
                    <a:pt x="178943" y="1289939"/>
                  </a:cubicBezTo>
                  <a:cubicBezTo>
                    <a:pt x="273304" y="1378839"/>
                    <a:pt x="395732" y="1435608"/>
                    <a:pt x="523875" y="1456182"/>
                  </a:cubicBezTo>
                  <a:cubicBezTo>
                    <a:pt x="582168" y="1465199"/>
                    <a:pt x="642112" y="1467739"/>
                    <a:pt x="699643" y="1455420"/>
                  </a:cubicBezTo>
                  <a:cubicBezTo>
                    <a:pt x="733298" y="1448054"/>
                    <a:pt x="765302" y="1435608"/>
                    <a:pt x="795655" y="1419225"/>
                  </a:cubicBezTo>
                  <a:lnTo>
                    <a:pt x="876173" y="1523746"/>
                  </a:lnTo>
                  <a:cubicBezTo>
                    <a:pt x="937768" y="1456309"/>
                    <a:pt x="983742" y="1397762"/>
                    <a:pt x="1059307" y="1347597"/>
                  </a:cubicBezTo>
                  <a:lnTo>
                    <a:pt x="987044" y="1229868"/>
                  </a:lnTo>
                  <a:cubicBezTo>
                    <a:pt x="996950" y="1214247"/>
                    <a:pt x="1005967" y="1199388"/>
                    <a:pt x="1013333" y="1184656"/>
                  </a:cubicBezTo>
                  <a:close/>
                  <a:moveTo>
                    <a:pt x="479552" y="1143381"/>
                  </a:moveTo>
                  <a:cubicBezTo>
                    <a:pt x="449961" y="1131824"/>
                    <a:pt x="423672" y="1111250"/>
                    <a:pt x="402336" y="1087374"/>
                  </a:cubicBezTo>
                  <a:cubicBezTo>
                    <a:pt x="326009" y="1001776"/>
                    <a:pt x="308737" y="879094"/>
                    <a:pt x="312801" y="764667"/>
                  </a:cubicBezTo>
                  <a:cubicBezTo>
                    <a:pt x="316103" y="677418"/>
                    <a:pt x="330835" y="588518"/>
                    <a:pt x="375158" y="513588"/>
                  </a:cubicBezTo>
                  <a:cubicBezTo>
                    <a:pt x="422910" y="433832"/>
                    <a:pt x="524764" y="355600"/>
                    <a:pt x="620776" y="391033"/>
                  </a:cubicBezTo>
                  <a:cubicBezTo>
                    <a:pt x="729996" y="432181"/>
                    <a:pt x="800608" y="504571"/>
                    <a:pt x="826897" y="618236"/>
                  </a:cubicBezTo>
                  <a:cubicBezTo>
                    <a:pt x="850773" y="722757"/>
                    <a:pt x="839978" y="835533"/>
                    <a:pt x="798957" y="934339"/>
                  </a:cubicBezTo>
                  <a:lnTo>
                    <a:pt x="739775" y="860298"/>
                  </a:lnTo>
                  <a:cubicBezTo>
                    <a:pt x="693801" y="898144"/>
                    <a:pt x="614172" y="973074"/>
                    <a:pt x="564896" y="1004316"/>
                  </a:cubicBezTo>
                  <a:lnTo>
                    <a:pt x="625602" y="1136904"/>
                  </a:lnTo>
                  <a:cubicBezTo>
                    <a:pt x="579628" y="1156716"/>
                    <a:pt x="526288" y="1162431"/>
                    <a:pt x="479425" y="1143508"/>
                  </a:cubicBezTo>
                  <a:close/>
                </a:path>
              </a:pathLst>
            </a:custGeom>
            <a:solidFill>
              <a:srgbClr val="802528"/>
            </a:solidFill>
          </p:spPr>
          <p:txBody>
            <a:bodyPr/>
            <a:lstStyle/>
            <a:p>
              <a:endParaRPr lang="en-US"/>
            </a:p>
          </p:txBody>
        </p:sp>
      </p:grpSp>
      <p:sp>
        <p:nvSpPr>
          <p:cNvPr id="9" name="Freeform 9"/>
          <p:cNvSpPr/>
          <p:nvPr/>
        </p:nvSpPr>
        <p:spPr>
          <a:xfrm>
            <a:off x="8597036" y="0"/>
            <a:ext cx="1152525" cy="7315200"/>
          </a:xfrm>
          <a:custGeom>
            <a:avLst/>
            <a:gdLst/>
            <a:ahLst/>
            <a:cxnLst/>
            <a:rect l="l" t="t" r="r" b="b"/>
            <a:pathLst>
              <a:path w="1152525" h="7315200">
                <a:moveTo>
                  <a:pt x="0" y="0"/>
                </a:moveTo>
                <a:lnTo>
                  <a:pt x="1152525" y="0"/>
                </a:lnTo>
                <a:lnTo>
                  <a:pt x="1152525" y="7315200"/>
                </a:lnTo>
                <a:lnTo>
                  <a:pt x="0" y="7315200"/>
                </a:lnTo>
                <a:lnTo>
                  <a:pt x="0" y="0"/>
                </a:lnTo>
                <a:close/>
              </a:path>
            </a:pathLst>
          </a:custGeom>
          <a:blipFill>
            <a:blip r:embed="rId5"/>
            <a:stretch>
              <a:fillRect l="-295352" r="-426135"/>
            </a:stretch>
          </a:blipFill>
        </p:spPr>
        <p:txBody>
          <a:bodyPr/>
          <a:lstStyle/>
          <a:p>
            <a:endParaRPr lang="en-US"/>
          </a:p>
        </p:txBody>
      </p:sp>
      <p:sp>
        <p:nvSpPr>
          <p:cNvPr id="10" name="TextBox 10"/>
          <p:cNvSpPr txBox="1"/>
          <p:nvPr/>
        </p:nvSpPr>
        <p:spPr>
          <a:xfrm>
            <a:off x="719757" y="862013"/>
            <a:ext cx="5666165" cy="817245"/>
          </a:xfrm>
          <a:prstGeom prst="rect">
            <a:avLst/>
          </a:prstGeom>
        </p:spPr>
        <p:txBody>
          <a:bodyPr lIns="0" tIns="0" rIns="0" bIns="0" rtlCol="0" anchor="t">
            <a:spAutoFit/>
          </a:bodyPr>
          <a:lstStyle/>
          <a:p>
            <a:pPr algn="l">
              <a:lnSpc>
                <a:spcPts val="6719"/>
              </a:lnSpc>
            </a:pPr>
            <a:r>
              <a:rPr lang="en-US" sz="4800" spc="-144">
                <a:solidFill>
                  <a:srgbClr val="7A2426"/>
                </a:solidFill>
                <a:latin typeface="Open Sans Condensed"/>
              </a:rPr>
              <a:t>What questions do you have? </a:t>
            </a:r>
          </a:p>
        </p:txBody>
      </p:sp>
      <p:pic>
        <p:nvPicPr>
          <p:cNvPr id="13" name="Audio 12">
            <a:hlinkClick r:id="" action="ppaction://media"/>
            <a:extLst>
              <a:ext uri="{FF2B5EF4-FFF2-40B4-BE49-F238E27FC236}">
                <a16:creationId xmlns:a16="http://schemas.microsoft.com/office/drawing/2014/main" id="{F1376634-0E01-479A-46AA-A30ABC618BD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75147" t="-175147" r="-175147" b="-175147"/>
          <a:stretch>
            <a:fillRect/>
          </a:stretch>
        </p:blipFill>
        <p:spPr>
          <a:xfrm>
            <a:off x="7471258" y="5032858"/>
            <a:ext cx="2194560" cy="219456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6782"/>
    </mc:Choice>
    <mc:Fallback>
      <p:transition spd="slow" advTm="16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2042236" y="3518221"/>
            <a:ext cx="671017" cy="586435"/>
            <a:chOff x="0" y="0"/>
            <a:chExt cx="671017" cy="586435"/>
          </a:xfrm>
        </p:grpSpPr>
        <p:sp>
          <p:nvSpPr>
            <p:cNvPr id="3" name="Freeform 3"/>
            <p:cNvSpPr/>
            <p:nvPr/>
          </p:nvSpPr>
          <p:spPr>
            <a:xfrm>
              <a:off x="0" y="0"/>
              <a:ext cx="671068" cy="586359"/>
            </a:xfrm>
            <a:custGeom>
              <a:avLst/>
              <a:gdLst/>
              <a:ahLst/>
              <a:cxnLst/>
              <a:rect l="l" t="t" r="r" b="b"/>
              <a:pathLst>
                <a:path w="671068" h="586359">
                  <a:moveTo>
                    <a:pt x="380619" y="0"/>
                  </a:moveTo>
                  <a:lnTo>
                    <a:pt x="389128" y="2794"/>
                  </a:lnTo>
                  <a:lnTo>
                    <a:pt x="662559" y="276352"/>
                  </a:lnTo>
                  <a:cubicBezTo>
                    <a:pt x="668147" y="281940"/>
                    <a:pt x="671068" y="287655"/>
                    <a:pt x="671068" y="293243"/>
                  </a:cubicBezTo>
                  <a:lnTo>
                    <a:pt x="668274" y="304546"/>
                  </a:lnTo>
                  <a:lnTo>
                    <a:pt x="391922" y="580771"/>
                  </a:lnTo>
                  <a:cubicBezTo>
                    <a:pt x="389128" y="583565"/>
                    <a:pt x="383413" y="586359"/>
                    <a:pt x="380619" y="586359"/>
                  </a:cubicBezTo>
                  <a:lnTo>
                    <a:pt x="363728" y="577850"/>
                  </a:lnTo>
                  <a:lnTo>
                    <a:pt x="363728" y="532892"/>
                  </a:lnTo>
                  <a:cubicBezTo>
                    <a:pt x="363728" y="524383"/>
                    <a:pt x="366522" y="513207"/>
                    <a:pt x="377825" y="501904"/>
                  </a:cubicBezTo>
                  <a:lnTo>
                    <a:pt x="558292" y="327025"/>
                  </a:lnTo>
                  <a:lnTo>
                    <a:pt x="25400" y="327025"/>
                  </a:lnTo>
                  <a:cubicBezTo>
                    <a:pt x="14097" y="327025"/>
                    <a:pt x="0" y="315722"/>
                    <a:pt x="0" y="301625"/>
                  </a:cubicBezTo>
                  <a:lnTo>
                    <a:pt x="0" y="281940"/>
                  </a:lnTo>
                  <a:cubicBezTo>
                    <a:pt x="0" y="270637"/>
                    <a:pt x="11303" y="256540"/>
                    <a:pt x="25400" y="256540"/>
                  </a:cubicBezTo>
                  <a:lnTo>
                    <a:pt x="558292" y="256540"/>
                  </a:lnTo>
                  <a:lnTo>
                    <a:pt x="380619" y="87376"/>
                  </a:lnTo>
                  <a:cubicBezTo>
                    <a:pt x="372110" y="78867"/>
                    <a:pt x="363728" y="70485"/>
                    <a:pt x="363728" y="59182"/>
                  </a:cubicBezTo>
                  <a:lnTo>
                    <a:pt x="363728" y="14097"/>
                  </a:lnTo>
                  <a:cubicBezTo>
                    <a:pt x="363728" y="8509"/>
                    <a:pt x="372110" y="0"/>
                    <a:pt x="380619" y="0"/>
                  </a:cubicBezTo>
                  <a:close/>
                </a:path>
              </a:pathLst>
            </a:custGeom>
            <a:solidFill>
              <a:srgbClr val="7A2426"/>
            </a:solidFill>
          </p:spPr>
          <p:txBody>
            <a:bodyPr/>
            <a:lstStyle/>
            <a:p>
              <a:endParaRPr lang="en-US"/>
            </a:p>
          </p:txBody>
        </p:sp>
      </p:grpSp>
      <p:sp>
        <p:nvSpPr>
          <p:cNvPr id="4" name="Freeform 4"/>
          <p:cNvSpPr/>
          <p:nvPr/>
        </p:nvSpPr>
        <p:spPr>
          <a:xfrm>
            <a:off x="3774510" y="5733298"/>
            <a:ext cx="2205495" cy="565118"/>
          </a:xfrm>
          <a:custGeom>
            <a:avLst/>
            <a:gdLst/>
            <a:ahLst/>
            <a:cxnLst/>
            <a:rect l="l" t="t" r="r" b="b"/>
            <a:pathLst>
              <a:path w="2205495" h="565118">
                <a:moveTo>
                  <a:pt x="0" y="0"/>
                </a:moveTo>
                <a:lnTo>
                  <a:pt x="2205495" y="0"/>
                </a:lnTo>
                <a:lnTo>
                  <a:pt x="2205495" y="565118"/>
                </a:lnTo>
                <a:lnTo>
                  <a:pt x="0" y="5651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1606925" y="1361103"/>
            <a:ext cx="6539465" cy="1484606"/>
          </a:xfrm>
          <a:prstGeom prst="rect">
            <a:avLst/>
          </a:prstGeom>
        </p:spPr>
        <p:txBody>
          <a:bodyPr lIns="0" tIns="0" rIns="0" bIns="0" rtlCol="0" anchor="t">
            <a:spAutoFit/>
          </a:bodyPr>
          <a:lstStyle/>
          <a:p>
            <a:pPr algn="l">
              <a:lnSpc>
                <a:spcPts val="12146"/>
              </a:lnSpc>
            </a:pPr>
            <a:r>
              <a:rPr lang="en-US" sz="8675" spc="-260">
                <a:solidFill>
                  <a:srgbClr val="7A2426"/>
                </a:solidFill>
                <a:latin typeface="Open Sans Condensed"/>
              </a:rPr>
              <a:t>Let's keep in touch</a:t>
            </a:r>
          </a:p>
        </p:txBody>
      </p:sp>
      <p:sp>
        <p:nvSpPr>
          <p:cNvPr id="6" name="TextBox 6"/>
          <p:cNvSpPr txBox="1"/>
          <p:nvPr/>
        </p:nvSpPr>
        <p:spPr>
          <a:xfrm>
            <a:off x="3242367" y="2922870"/>
            <a:ext cx="3268894" cy="2292667"/>
          </a:xfrm>
          <a:prstGeom prst="rect">
            <a:avLst/>
          </a:prstGeom>
        </p:spPr>
        <p:txBody>
          <a:bodyPr lIns="0" tIns="0" rIns="0" bIns="0" rtlCol="0" anchor="t">
            <a:spAutoFit/>
          </a:bodyPr>
          <a:lstStyle/>
          <a:p>
            <a:pPr algn="ctr">
              <a:lnSpc>
                <a:spcPts val="4573"/>
              </a:lnSpc>
            </a:pPr>
            <a:r>
              <a:rPr lang="en-US" sz="3300" spc="9">
                <a:solidFill>
                  <a:srgbClr val="7A2426"/>
                </a:solidFill>
                <a:latin typeface="IBM Plex Sans Condensed"/>
              </a:rPr>
              <a:t>oiss@redlands.edu </a:t>
            </a:r>
            <a:r>
              <a:rPr lang="en-US" sz="3300" spc="9">
                <a:solidFill>
                  <a:srgbClr val="7A2426"/>
                </a:solidFill>
                <a:latin typeface="IBM Plex Sans Condensed"/>
                <a:hlinkClick r:id="rId6" tooltip="https://www.redlands.edu/meet-redlands/global-opportunities/office-of-international-students-and-scholars/"/>
              </a:rPr>
              <a:t>OISS Website</a:t>
            </a:r>
          </a:p>
          <a:p>
            <a:pPr algn="ctr">
              <a:lnSpc>
                <a:spcPts val="4573"/>
              </a:lnSpc>
            </a:pPr>
            <a:r>
              <a:rPr lang="en-US" sz="3300" spc="9">
                <a:solidFill>
                  <a:srgbClr val="7A2426"/>
                </a:solidFill>
                <a:latin typeface="IBM Plex Sans Condensed"/>
                <a:hlinkClick r:id="rId7" tooltip="https://ocpd.redlands.edu/channels/international-students/"/>
              </a:rPr>
              <a:t>OCPD Resources</a:t>
            </a:r>
          </a:p>
          <a:p>
            <a:pPr algn="ctr">
              <a:lnSpc>
                <a:spcPts val="4573"/>
              </a:lnSpc>
            </a:pPr>
            <a:r>
              <a:rPr lang="en-US" sz="3300" spc="9">
                <a:solidFill>
                  <a:srgbClr val="7A2426"/>
                </a:solidFill>
                <a:latin typeface="IBM Plex Sans Condensed"/>
              </a:rPr>
              <a:t> </a:t>
            </a:r>
          </a:p>
        </p:txBody>
      </p:sp>
      <p:pic>
        <p:nvPicPr>
          <p:cNvPr id="9" name="Audio 8">
            <a:hlinkClick r:id="" action="ppaction://media"/>
            <a:extLst>
              <a:ext uri="{FF2B5EF4-FFF2-40B4-BE49-F238E27FC236}">
                <a16:creationId xmlns:a16="http://schemas.microsoft.com/office/drawing/2014/main" id="{9E98177D-769D-0563-D6FC-8CDEF0158BC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75147" t="-175147" r="-175147" b="-175147"/>
          <a:stretch>
            <a:fillRect/>
          </a:stretch>
        </p:blipFill>
        <p:spPr>
          <a:xfrm>
            <a:off x="7471258" y="5032858"/>
            <a:ext cx="2194560" cy="219456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6422"/>
    </mc:Choice>
    <mc:Fallback>
      <p:transition spd="slow" advTm="16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932460">
            <a:off x="373504" y="793871"/>
            <a:ext cx="1019175" cy="571500"/>
            <a:chOff x="0" y="0"/>
            <a:chExt cx="1358900" cy="762000"/>
          </a:xfrm>
        </p:grpSpPr>
        <p:sp>
          <p:nvSpPr>
            <p:cNvPr id="3" name="Freeform 3"/>
            <p:cNvSpPr/>
            <p:nvPr/>
          </p:nvSpPr>
          <p:spPr>
            <a:xfrm>
              <a:off x="0" y="0"/>
              <a:ext cx="1358900" cy="762000"/>
            </a:xfrm>
            <a:custGeom>
              <a:avLst/>
              <a:gdLst/>
              <a:ahLst/>
              <a:cxnLst/>
              <a:rect l="l" t="t" r="r" b="b"/>
              <a:pathLst>
                <a:path w="1358900" h="762000">
                  <a:moveTo>
                    <a:pt x="1358900" y="0"/>
                  </a:moveTo>
                  <a:lnTo>
                    <a:pt x="0" y="0"/>
                  </a:lnTo>
                  <a:lnTo>
                    <a:pt x="0" y="762000"/>
                  </a:lnTo>
                  <a:lnTo>
                    <a:pt x="1358900" y="762000"/>
                  </a:lnTo>
                  <a:lnTo>
                    <a:pt x="1358900" y="403479"/>
                  </a:lnTo>
                  <a:lnTo>
                    <a:pt x="1358900" y="0"/>
                  </a:lnTo>
                  <a:close/>
                </a:path>
              </a:pathLst>
            </a:custGeom>
            <a:blipFill>
              <a:blip r:embed="rId4"/>
              <a:stretch>
                <a:fillRect/>
              </a:stretch>
            </a:blipFill>
          </p:spPr>
          <p:txBody>
            <a:bodyPr/>
            <a:lstStyle/>
            <a:p>
              <a:endParaRPr lang="en-US"/>
            </a:p>
          </p:txBody>
        </p:sp>
      </p:grpSp>
      <p:grpSp>
        <p:nvGrpSpPr>
          <p:cNvPr id="4" name="Group 4"/>
          <p:cNvGrpSpPr>
            <a:grpSpLocks noChangeAspect="1"/>
          </p:cNvGrpSpPr>
          <p:nvPr/>
        </p:nvGrpSpPr>
        <p:grpSpPr>
          <a:xfrm rot="1283280">
            <a:off x="5777608" y="4533319"/>
            <a:ext cx="895350" cy="1781175"/>
            <a:chOff x="0" y="0"/>
            <a:chExt cx="1193800" cy="2374900"/>
          </a:xfrm>
        </p:grpSpPr>
        <p:sp>
          <p:nvSpPr>
            <p:cNvPr id="5" name="Freeform 5"/>
            <p:cNvSpPr/>
            <p:nvPr/>
          </p:nvSpPr>
          <p:spPr>
            <a:xfrm>
              <a:off x="0" y="0"/>
              <a:ext cx="1193800" cy="2374900"/>
            </a:xfrm>
            <a:custGeom>
              <a:avLst/>
              <a:gdLst/>
              <a:ahLst/>
              <a:cxnLst/>
              <a:rect l="l" t="t" r="r" b="b"/>
              <a:pathLst>
                <a:path w="1193800" h="2374900">
                  <a:moveTo>
                    <a:pt x="0" y="0"/>
                  </a:moveTo>
                  <a:lnTo>
                    <a:pt x="0" y="1865249"/>
                  </a:lnTo>
                  <a:lnTo>
                    <a:pt x="0" y="2374900"/>
                  </a:lnTo>
                  <a:lnTo>
                    <a:pt x="1193800" y="2374900"/>
                  </a:lnTo>
                  <a:lnTo>
                    <a:pt x="1193800" y="0"/>
                  </a:lnTo>
                  <a:lnTo>
                    <a:pt x="0" y="0"/>
                  </a:lnTo>
                  <a:close/>
                </a:path>
              </a:pathLst>
            </a:custGeom>
            <a:blipFill>
              <a:blip r:embed="rId5"/>
              <a:stretch>
                <a:fillRect/>
              </a:stretch>
            </a:blipFill>
          </p:spPr>
          <p:txBody>
            <a:bodyPr/>
            <a:lstStyle/>
            <a:p>
              <a:endParaRPr lang="en-US"/>
            </a:p>
          </p:txBody>
        </p:sp>
      </p:grpSp>
      <p:sp>
        <p:nvSpPr>
          <p:cNvPr id="6" name="Freeform 6"/>
          <p:cNvSpPr/>
          <p:nvPr/>
        </p:nvSpPr>
        <p:spPr>
          <a:xfrm>
            <a:off x="5587756" y="4655353"/>
            <a:ext cx="2047875" cy="2105025"/>
          </a:xfrm>
          <a:custGeom>
            <a:avLst/>
            <a:gdLst/>
            <a:ahLst/>
            <a:cxnLst/>
            <a:rect l="l" t="t" r="r" b="b"/>
            <a:pathLst>
              <a:path w="2047875" h="2105025">
                <a:moveTo>
                  <a:pt x="0" y="0"/>
                </a:moveTo>
                <a:lnTo>
                  <a:pt x="2047875" y="0"/>
                </a:lnTo>
                <a:lnTo>
                  <a:pt x="2047875" y="2105025"/>
                </a:lnTo>
                <a:lnTo>
                  <a:pt x="0" y="2105025"/>
                </a:lnTo>
                <a:lnTo>
                  <a:pt x="0" y="0"/>
                </a:lnTo>
                <a:close/>
              </a:path>
            </a:pathLst>
          </a:custGeom>
          <a:blipFill>
            <a:blip r:embed="rId6"/>
            <a:stretch>
              <a:fillRect/>
            </a:stretch>
          </a:blipFill>
        </p:spPr>
        <p:txBody>
          <a:bodyPr/>
          <a:lstStyle/>
          <a:p>
            <a:endParaRPr lang="en-US"/>
          </a:p>
        </p:txBody>
      </p:sp>
      <p:sp>
        <p:nvSpPr>
          <p:cNvPr id="7" name="Freeform 7"/>
          <p:cNvSpPr/>
          <p:nvPr/>
        </p:nvSpPr>
        <p:spPr>
          <a:xfrm>
            <a:off x="8597036" y="0"/>
            <a:ext cx="1152525" cy="7315200"/>
          </a:xfrm>
          <a:custGeom>
            <a:avLst/>
            <a:gdLst/>
            <a:ahLst/>
            <a:cxnLst/>
            <a:rect l="l" t="t" r="r" b="b"/>
            <a:pathLst>
              <a:path w="1152525" h="7315200">
                <a:moveTo>
                  <a:pt x="0" y="0"/>
                </a:moveTo>
                <a:lnTo>
                  <a:pt x="1152525" y="0"/>
                </a:lnTo>
                <a:lnTo>
                  <a:pt x="1152525" y="7315200"/>
                </a:lnTo>
                <a:lnTo>
                  <a:pt x="0" y="7315200"/>
                </a:lnTo>
                <a:lnTo>
                  <a:pt x="0" y="0"/>
                </a:lnTo>
                <a:close/>
              </a:path>
            </a:pathLst>
          </a:custGeom>
          <a:blipFill>
            <a:blip r:embed="rId7"/>
            <a:stretch>
              <a:fillRect l="-295352" r="-426135"/>
            </a:stretch>
          </a:blipFill>
        </p:spPr>
        <p:txBody>
          <a:bodyPr/>
          <a:lstStyle/>
          <a:p>
            <a:endParaRPr lang="en-US"/>
          </a:p>
        </p:txBody>
      </p:sp>
      <p:sp>
        <p:nvSpPr>
          <p:cNvPr id="8" name="Freeform 8"/>
          <p:cNvSpPr/>
          <p:nvPr/>
        </p:nvSpPr>
        <p:spPr>
          <a:xfrm>
            <a:off x="664112" y="6636039"/>
            <a:ext cx="1411462" cy="397707"/>
          </a:xfrm>
          <a:custGeom>
            <a:avLst/>
            <a:gdLst/>
            <a:ahLst/>
            <a:cxnLst/>
            <a:rect l="l" t="t" r="r" b="b"/>
            <a:pathLst>
              <a:path w="1411462" h="397707">
                <a:moveTo>
                  <a:pt x="0" y="0"/>
                </a:moveTo>
                <a:lnTo>
                  <a:pt x="1411462" y="0"/>
                </a:lnTo>
                <a:lnTo>
                  <a:pt x="1411462" y="397707"/>
                </a:lnTo>
                <a:lnTo>
                  <a:pt x="0" y="3977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719757" y="1888312"/>
            <a:ext cx="7620000" cy="3238500"/>
          </a:xfrm>
          <a:custGeom>
            <a:avLst/>
            <a:gdLst/>
            <a:ahLst/>
            <a:cxnLst/>
            <a:rect l="l" t="t" r="r" b="b"/>
            <a:pathLst>
              <a:path w="7620000" h="3238500">
                <a:moveTo>
                  <a:pt x="0" y="0"/>
                </a:moveTo>
                <a:lnTo>
                  <a:pt x="7620000" y="0"/>
                </a:lnTo>
                <a:lnTo>
                  <a:pt x="7620000" y="3238500"/>
                </a:lnTo>
                <a:lnTo>
                  <a:pt x="0" y="3238500"/>
                </a:lnTo>
                <a:lnTo>
                  <a:pt x="0" y="0"/>
                </a:lnTo>
                <a:close/>
              </a:path>
            </a:pathLst>
          </a:custGeom>
          <a:blipFill>
            <a:blip r:embed="rId10"/>
            <a:stretch>
              <a:fillRect/>
            </a:stretch>
          </a:blipFill>
        </p:spPr>
        <p:txBody>
          <a:bodyPr/>
          <a:lstStyle/>
          <a:p>
            <a:endParaRPr lang="en-US"/>
          </a:p>
        </p:txBody>
      </p:sp>
      <p:sp>
        <p:nvSpPr>
          <p:cNvPr id="10" name="TextBox 10"/>
          <p:cNvSpPr txBox="1"/>
          <p:nvPr/>
        </p:nvSpPr>
        <p:spPr>
          <a:xfrm>
            <a:off x="719757" y="862022"/>
            <a:ext cx="2019382" cy="811530"/>
          </a:xfrm>
          <a:prstGeom prst="rect">
            <a:avLst/>
          </a:prstGeom>
        </p:spPr>
        <p:txBody>
          <a:bodyPr lIns="0" tIns="0" rIns="0" bIns="0" rtlCol="0" anchor="t">
            <a:spAutoFit/>
          </a:bodyPr>
          <a:lstStyle/>
          <a:p>
            <a:pPr algn="l">
              <a:lnSpc>
                <a:spcPts val="6719"/>
              </a:lnSpc>
            </a:pPr>
            <a:r>
              <a:rPr lang="en-US" sz="4800" spc="24">
                <a:solidFill>
                  <a:srgbClr val="7A2426"/>
                </a:solidFill>
                <a:latin typeface="Open Sans Condensed"/>
              </a:rPr>
              <a:t>Agenda</a:t>
            </a:r>
          </a:p>
        </p:txBody>
      </p:sp>
      <p:pic>
        <p:nvPicPr>
          <p:cNvPr id="14" name="Audio 13">
            <a:hlinkClick r:id="" action="ppaction://media"/>
            <a:extLst>
              <a:ext uri="{FF2B5EF4-FFF2-40B4-BE49-F238E27FC236}">
                <a16:creationId xmlns:a16="http://schemas.microsoft.com/office/drawing/2014/main" id="{090B41F0-723A-15F2-DD31-FB6F461B8A1C}"/>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75147" t="-175147" r="-175147" b="-175147"/>
          <a:stretch>
            <a:fillRect/>
          </a:stretch>
        </p:blipFill>
        <p:spPr>
          <a:xfrm>
            <a:off x="7471258" y="5032858"/>
            <a:ext cx="2194560" cy="219456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3596"/>
    </mc:Choice>
    <mc:Fallback xmlns="">
      <p:transition spd="slow" advTm="33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932460">
            <a:off x="373504" y="793871"/>
            <a:ext cx="1019175" cy="571500"/>
            <a:chOff x="0" y="0"/>
            <a:chExt cx="1358900" cy="762000"/>
          </a:xfrm>
        </p:grpSpPr>
        <p:sp>
          <p:nvSpPr>
            <p:cNvPr id="3" name="Freeform 3"/>
            <p:cNvSpPr/>
            <p:nvPr/>
          </p:nvSpPr>
          <p:spPr>
            <a:xfrm>
              <a:off x="0" y="0"/>
              <a:ext cx="1358900" cy="762000"/>
            </a:xfrm>
            <a:custGeom>
              <a:avLst/>
              <a:gdLst/>
              <a:ahLst/>
              <a:cxnLst/>
              <a:rect l="l" t="t" r="r" b="b"/>
              <a:pathLst>
                <a:path w="1358900" h="762000">
                  <a:moveTo>
                    <a:pt x="1358900" y="0"/>
                  </a:moveTo>
                  <a:lnTo>
                    <a:pt x="80010" y="0"/>
                  </a:lnTo>
                  <a:lnTo>
                    <a:pt x="0" y="0"/>
                  </a:lnTo>
                  <a:lnTo>
                    <a:pt x="0" y="762000"/>
                  </a:lnTo>
                  <a:lnTo>
                    <a:pt x="1358900" y="762000"/>
                  </a:lnTo>
                  <a:lnTo>
                    <a:pt x="1358900" y="0"/>
                  </a:lnTo>
                  <a:close/>
                </a:path>
              </a:pathLst>
            </a:custGeom>
            <a:blipFill>
              <a:blip r:embed="rId4"/>
              <a:stretch>
                <a:fillRect/>
              </a:stretch>
            </a:blipFill>
          </p:spPr>
          <p:txBody>
            <a:bodyPr/>
            <a:lstStyle/>
            <a:p>
              <a:endParaRPr lang="en-US"/>
            </a:p>
          </p:txBody>
        </p:sp>
      </p:grpSp>
      <p:sp>
        <p:nvSpPr>
          <p:cNvPr id="4" name="Freeform 4"/>
          <p:cNvSpPr/>
          <p:nvPr/>
        </p:nvSpPr>
        <p:spPr>
          <a:xfrm>
            <a:off x="8597036" y="0"/>
            <a:ext cx="1152525" cy="7315200"/>
          </a:xfrm>
          <a:custGeom>
            <a:avLst/>
            <a:gdLst/>
            <a:ahLst/>
            <a:cxnLst/>
            <a:rect l="l" t="t" r="r" b="b"/>
            <a:pathLst>
              <a:path w="1152525" h="7315200">
                <a:moveTo>
                  <a:pt x="0" y="0"/>
                </a:moveTo>
                <a:lnTo>
                  <a:pt x="1152525" y="0"/>
                </a:lnTo>
                <a:lnTo>
                  <a:pt x="1152525" y="7315200"/>
                </a:lnTo>
                <a:lnTo>
                  <a:pt x="0" y="7315200"/>
                </a:lnTo>
                <a:lnTo>
                  <a:pt x="0" y="0"/>
                </a:lnTo>
                <a:close/>
              </a:path>
            </a:pathLst>
          </a:custGeom>
          <a:blipFill>
            <a:blip r:embed="rId5"/>
            <a:stretch>
              <a:fillRect l="-295352" r="-426135"/>
            </a:stretch>
          </a:blipFill>
        </p:spPr>
        <p:txBody>
          <a:bodyPr/>
          <a:lstStyle/>
          <a:p>
            <a:endParaRPr lang="en-US"/>
          </a:p>
        </p:txBody>
      </p:sp>
      <p:sp>
        <p:nvSpPr>
          <p:cNvPr id="5" name="Freeform 5"/>
          <p:cNvSpPr/>
          <p:nvPr/>
        </p:nvSpPr>
        <p:spPr>
          <a:xfrm>
            <a:off x="664112" y="6636029"/>
            <a:ext cx="1411462" cy="397707"/>
          </a:xfrm>
          <a:custGeom>
            <a:avLst/>
            <a:gdLst/>
            <a:ahLst/>
            <a:cxnLst/>
            <a:rect l="l" t="t" r="r" b="b"/>
            <a:pathLst>
              <a:path w="1411462" h="397707">
                <a:moveTo>
                  <a:pt x="0" y="0"/>
                </a:moveTo>
                <a:lnTo>
                  <a:pt x="1411462" y="0"/>
                </a:lnTo>
                <a:lnTo>
                  <a:pt x="1411462" y="397707"/>
                </a:lnTo>
                <a:lnTo>
                  <a:pt x="0" y="3977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6135338" y="4659154"/>
            <a:ext cx="1737074" cy="2111597"/>
          </a:xfrm>
          <a:custGeom>
            <a:avLst/>
            <a:gdLst/>
            <a:ahLst/>
            <a:cxnLst/>
            <a:rect l="l" t="t" r="r" b="b"/>
            <a:pathLst>
              <a:path w="1737074" h="2111597">
                <a:moveTo>
                  <a:pt x="0" y="0"/>
                </a:moveTo>
                <a:lnTo>
                  <a:pt x="1737074" y="0"/>
                </a:lnTo>
                <a:lnTo>
                  <a:pt x="1737074" y="2111597"/>
                </a:lnTo>
                <a:lnTo>
                  <a:pt x="0" y="211159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4272229" y="4466234"/>
            <a:ext cx="3771900" cy="2390775"/>
          </a:xfrm>
          <a:custGeom>
            <a:avLst/>
            <a:gdLst/>
            <a:ahLst/>
            <a:cxnLst/>
            <a:rect l="l" t="t" r="r" b="b"/>
            <a:pathLst>
              <a:path w="3771900" h="2390775">
                <a:moveTo>
                  <a:pt x="0" y="0"/>
                </a:moveTo>
                <a:lnTo>
                  <a:pt x="3771900" y="0"/>
                </a:lnTo>
                <a:lnTo>
                  <a:pt x="3771900" y="2390775"/>
                </a:lnTo>
                <a:lnTo>
                  <a:pt x="0" y="2390775"/>
                </a:lnTo>
                <a:lnTo>
                  <a:pt x="0" y="0"/>
                </a:lnTo>
                <a:close/>
              </a:path>
            </a:pathLst>
          </a:custGeom>
          <a:blipFill>
            <a:blip r:embed="rId10"/>
            <a:stretch>
              <a:fillRect/>
            </a:stretch>
          </a:blipFill>
        </p:spPr>
        <p:txBody>
          <a:bodyPr/>
          <a:lstStyle/>
          <a:p>
            <a:endParaRPr lang="en-US"/>
          </a:p>
        </p:txBody>
      </p:sp>
      <p:sp>
        <p:nvSpPr>
          <p:cNvPr id="8" name="TextBox 8"/>
          <p:cNvSpPr txBox="1"/>
          <p:nvPr/>
        </p:nvSpPr>
        <p:spPr>
          <a:xfrm>
            <a:off x="1300972" y="1724301"/>
            <a:ext cx="6852428" cy="2091022"/>
          </a:xfrm>
          <a:prstGeom prst="rect">
            <a:avLst/>
          </a:prstGeom>
        </p:spPr>
        <p:txBody>
          <a:bodyPr wrap="square" lIns="0" tIns="0" rIns="0" bIns="0" rtlCol="0" anchor="t">
            <a:spAutoFit/>
          </a:bodyPr>
          <a:lstStyle/>
          <a:p>
            <a:pPr marL="457200" indent="-457200" algn="just">
              <a:lnSpc>
                <a:spcPct val="150000"/>
              </a:lnSpc>
              <a:buAutoNum type="arabicPeriod"/>
            </a:pPr>
            <a:r>
              <a:rPr lang="en-US" sz="2328" spc="16" dirty="0">
                <a:solidFill>
                  <a:srgbClr val="474342"/>
                </a:solidFill>
                <a:latin typeface="IBM Plex Sans Condensed"/>
              </a:rPr>
              <a:t>Return home to pursue work or an advanced degree </a:t>
            </a:r>
          </a:p>
          <a:p>
            <a:pPr marL="457200" indent="-457200" algn="just">
              <a:lnSpc>
                <a:spcPct val="150000"/>
              </a:lnSpc>
              <a:buAutoNum type="arabicPeriod"/>
            </a:pPr>
            <a:r>
              <a:rPr lang="en-US" sz="2328" spc="16" dirty="0">
                <a:solidFill>
                  <a:srgbClr val="474342"/>
                </a:solidFill>
                <a:latin typeface="IBM Plex Sans Condensed"/>
              </a:rPr>
              <a:t>Transfer your academic record to a new institution </a:t>
            </a:r>
            <a:r>
              <a:rPr lang="en-US" sz="2328" spc="11" dirty="0">
                <a:solidFill>
                  <a:srgbClr val="474342"/>
                </a:solidFill>
                <a:latin typeface="IBM Plex Sans Condensed"/>
              </a:rPr>
              <a:t>to earn an advanced degree</a:t>
            </a:r>
          </a:p>
          <a:p>
            <a:pPr marL="457200" indent="-457200" algn="just">
              <a:lnSpc>
                <a:spcPct val="150000"/>
              </a:lnSpc>
              <a:buAutoNum type="arabicPeriod"/>
            </a:pPr>
            <a:r>
              <a:rPr lang="en-US" sz="2328" spc="16" dirty="0">
                <a:solidFill>
                  <a:srgbClr val="474342"/>
                </a:solidFill>
                <a:latin typeface="IBM Plex Sans Condensed"/>
              </a:rPr>
              <a:t>Apply for OPT (Optional Practical Training)</a:t>
            </a:r>
          </a:p>
        </p:txBody>
      </p:sp>
      <p:sp>
        <p:nvSpPr>
          <p:cNvPr id="9" name="TextBox 9"/>
          <p:cNvSpPr txBox="1"/>
          <p:nvPr/>
        </p:nvSpPr>
        <p:spPr>
          <a:xfrm>
            <a:off x="719756" y="862022"/>
            <a:ext cx="7182211" cy="817245"/>
          </a:xfrm>
          <a:prstGeom prst="rect">
            <a:avLst/>
          </a:prstGeom>
        </p:spPr>
        <p:txBody>
          <a:bodyPr wrap="square" lIns="0" tIns="0" rIns="0" bIns="0" rtlCol="0" anchor="t">
            <a:spAutoFit/>
          </a:bodyPr>
          <a:lstStyle/>
          <a:p>
            <a:pPr algn="l">
              <a:lnSpc>
                <a:spcPts val="6719"/>
              </a:lnSpc>
            </a:pPr>
            <a:r>
              <a:rPr lang="en-US" sz="4800" spc="24" dirty="0">
                <a:solidFill>
                  <a:srgbClr val="7A2426"/>
                </a:solidFill>
                <a:latin typeface="Open Sans Condensed"/>
              </a:rPr>
              <a:t>You're Graduating, now what? </a:t>
            </a:r>
          </a:p>
        </p:txBody>
      </p:sp>
      <p:pic>
        <p:nvPicPr>
          <p:cNvPr id="13" name="Audio 12">
            <a:hlinkClick r:id="" action="ppaction://media"/>
            <a:extLst>
              <a:ext uri="{FF2B5EF4-FFF2-40B4-BE49-F238E27FC236}">
                <a16:creationId xmlns:a16="http://schemas.microsoft.com/office/drawing/2014/main" id="{4ABBB813-A73C-90B2-6117-A6F0B4EA573F}"/>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75147" t="-175147" r="-175147" b="-175147"/>
          <a:stretch>
            <a:fillRect/>
          </a:stretch>
        </p:blipFill>
        <p:spPr>
          <a:xfrm>
            <a:off x="7471258" y="5032858"/>
            <a:ext cx="2194560" cy="219456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2621"/>
    </mc:Choice>
    <mc:Fallback xmlns="">
      <p:transition spd="slow" advTm="32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932460">
            <a:off x="373504" y="793871"/>
            <a:ext cx="1019175" cy="571500"/>
            <a:chOff x="0" y="0"/>
            <a:chExt cx="1358900" cy="762000"/>
          </a:xfrm>
        </p:grpSpPr>
        <p:sp>
          <p:nvSpPr>
            <p:cNvPr id="3" name="Freeform 3"/>
            <p:cNvSpPr/>
            <p:nvPr/>
          </p:nvSpPr>
          <p:spPr>
            <a:xfrm>
              <a:off x="0" y="0"/>
              <a:ext cx="1358900" cy="762000"/>
            </a:xfrm>
            <a:custGeom>
              <a:avLst/>
              <a:gdLst/>
              <a:ahLst/>
              <a:cxnLst/>
              <a:rect l="l" t="t" r="r" b="b"/>
              <a:pathLst>
                <a:path w="1358900" h="762000">
                  <a:moveTo>
                    <a:pt x="1358900" y="0"/>
                  </a:moveTo>
                  <a:lnTo>
                    <a:pt x="80010" y="0"/>
                  </a:lnTo>
                  <a:lnTo>
                    <a:pt x="0" y="0"/>
                  </a:lnTo>
                  <a:lnTo>
                    <a:pt x="0" y="762000"/>
                  </a:lnTo>
                  <a:lnTo>
                    <a:pt x="1358900" y="762000"/>
                  </a:lnTo>
                  <a:lnTo>
                    <a:pt x="1358900" y="0"/>
                  </a:lnTo>
                  <a:close/>
                </a:path>
              </a:pathLst>
            </a:custGeom>
            <a:blipFill>
              <a:blip r:embed="rId4"/>
              <a:stretch>
                <a:fillRect/>
              </a:stretch>
            </a:blipFill>
          </p:spPr>
          <p:txBody>
            <a:bodyPr/>
            <a:lstStyle/>
            <a:p>
              <a:endParaRPr lang="en-US"/>
            </a:p>
          </p:txBody>
        </p:sp>
      </p:grpSp>
      <p:grpSp>
        <p:nvGrpSpPr>
          <p:cNvPr id="4" name="Group 4"/>
          <p:cNvGrpSpPr>
            <a:grpSpLocks noChangeAspect="1"/>
          </p:cNvGrpSpPr>
          <p:nvPr/>
        </p:nvGrpSpPr>
        <p:grpSpPr>
          <a:xfrm>
            <a:off x="1125503" y="1999002"/>
            <a:ext cx="110776" cy="110776"/>
            <a:chOff x="0" y="0"/>
            <a:chExt cx="85725" cy="85725"/>
          </a:xfrm>
        </p:grpSpPr>
        <p:sp>
          <p:nvSpPr>
            <p:cNvPr id="5" name="Freeform 5"/>
            <p:cNvSpPr/>
            <p:nvPr/>
          </p:nvSpPr>
          <p:spPr>
            <a:xfrm>
              <a:off x="0" y="0"/>
              <a:ext cx="85725" cy="85852"/>
            </a:xfrm>
            <a:custGeom>
              <a:avLst/>
              <a:gdLst/>
              <a:ahLst/>
              <a:cxnLst/>
              <a:rect l="l" t="t" r="r" b="b"/>
              <a:pathLst>
                <a:path w="85725" h="85852">
                  <a:moveTo>
                    <a:pt x="85725" y="42926"/>
                  </a:moveTo>
                  <a:lnTo>
                    <a:pt x="84582" y="54102"/>
                  </a:lnTo>
                  <a:cubicBezTo>
                    <a:pt x="80264" y="64643"/>
                    <a:pt x="77089" y="69215"/>
                    <a:pt x="73152" y="73279"/>
                  </a:cubicBezTo>
                  <a:lnTo>
                    <a:pt x="64516" y="80391"/>
                  </a:lnTo>
                  <a:cubicBezTo>
                    <a:pt x="53975" y="84709"/>
                    <a:pt x="48514" y="85852"/>
                    <a:pt x="42799" y="85852"/>
                  </a:cubicBezTo>
                  <a:lnTo>
                    <a:pt x="31750" y="84582"/>
                  </a:lnTo>
                  <a:cubicBezTo>
                    <a:pt x="21209" y="80264"/>
                    <a:pt x="16637" y="77089"/>
                    <a:pt x="12573" y="73152"/>
                  </a:cubicBezTo>
                  <a:lnTo>
                    <a:pt x="5461" y="64516"/>
                  </a:lnTo>
                  <a:cubicBezTo>
                    <a:pt x="1143" y="53975"/>
                    <a:pt x="0" y="48514"/>
                    <a:pt x="0" y="42926"/>
                  </a:cubicBezTo>
                  <a:lnTo>
                    <a:pt x="1143" y="31750"/>
                  </a:lnTo>
                  <a:cubicBezTo>
                    <a:pt x="5461" y="21209"/>
                    <a:pt x="8509" y="16510"/>
                    <a:pt x="12573" y="12573"/>
                  </a:cubicBezTo>
                  <a:lnTo>
                    <a:pt x="21209" y="5461"/>
                  </a:lnTo>
                  <a:cubicBezTo>
                    <a:pt x="31750" y="1143"/>
                    <a:pt x="37211" y="0"/>
                    <a:pt x="42799" y="0"/>
                  </a:cubicBezTo>
                  <a:lnTo>
                    <a:pt x="53975" y="1143"/>
                  </a:lnTo>
                  <a:cubicBezTo>
                    <a:pt x="64516" y="5461"/>
                    <a:pt x="69088" y="8636"/>
                    <a:pt x="73152" y="12573"/>
                  </a:cubicBezTo>
                  <a:lnTo>
                    <a:pt x="80264" y="21209"/>
                  </a:lnTo>
                  <a:cubicBezTo>
                    <a:pt x="84582" y="31750"/>
                    <a:pt x="85725" y="37211"/>
                    <a:pt x="85725" y="42926"/>
                  </a:cubicBezTo>
                  <a:close/>
                </a:path>
              </a:pathLst>
            </a:custGeom>
            <a:solidFill>
              <a:srgbClr val="474342"/>
            </a:solidFill>
          </p:spPr>
          <p:txBody>
            <a:bodyPr/>
            <a:lstStyle/>
            <a:p>
              <a:endParaRPr lang="en-US"/>
            </a:p>
          </p:txBody>
        </p:sp>
      </p:grpSp>
      <p:grpSp>
        <p:nvGrpSpPr>
          <p:cNvPr id="6" name="Group 6"/>
          <p:cNvGrpSpPr>
            <a:grpSpLocks noChangeAspect="1"/>
          </p:cNvGrpSpPr>
          <p:nvPr/>
        </p:nvGrpSpPr>
        <p:grpSpPr>
          <a:xfrm>
            <a:off x="1125503" y="4046877"/>
            <a:ext cx="110776" cy="110776"/>
            <a:chOff x="0" y="0"/>
            <a:chExt cx="85725" cy="85725"/>
          </a:xfrm>
        </p:grpSpPr>
        <p:sp>
          <p:nvSpPr>
            <p:cNvPr id="7" name="Freeform 7"/>
            <p:cNvSpPr/>
            <p:nvPr/>
          </p:nvSpPr>
          <p:spPr>
            <a:xfrm>
              <a:off x="0" y="0"/>
              <a:ext cx="85725" cy="85852"/>
            </a:xfrm>
            <a:custGeom>
              <a:avLst/>
              <a:gdLst/>
              <a:ahLst/>
              <a:cxnLst/>
              <a:rect l="l" t="t" r="r" b="b"/>
              <a:pathLst>
                <a:path w="85725" h="85852">
                  <a:moveTo>
                    <a:pt x="85725" y="42926"/>
                  </a:moveTo>
                  <a:lnTo>
                    <a:pt x="84582" y="54102"/>
                  </a:lnTo>
                  <a:cubicBezTo>
                    <a:pt x="80264" y="64643"/>
                    <a:pt x="77089" y="69215"/>
                    <a:pt x="73152" y="73279"/>
                  </a:cubicBezTo>
                  <a:lnTo>
                    <a:pt x="64516" y="80391"/>
                  </a:lnTo>
                  <a:cubicBezTo>
                    <a:pt x="53975" y="84709"/>
                    <a:pt x="48514" y="85852"/>
                    <a:pt x="42799" y="85852"/>
                  </a:cubicBezTo>
                  <a:lnTo>
                    <a:pt x="31750" y="84582"/>
                  </a:lnTo>
                  <a:cubicBezTo>
                    <a:pt x="21209" y="80264"/>
                    <a:pt x="16637" y="77089"/>
                    <a:pt x="12573" y="73152"/>
                  </a:cubicBezTo>
                  <a:lnTo>
                    <a:pt x="5461" y="64516"/>
                  </a:lnTo>
                  <a:cubicBezTo>
                    <a:pt x="1143" y="53975"/>
                    <a:pt x="0" y="48514"/>
                    <a:pt x="0" y="42926"/>
                  </a:cubicBezTo>
                  <a:lnTo>
                    <a:pt x="1143" y="31750"/>
                  </a:lnTo>
                  <a:cubicBezTo>
                    <a:pt x="5461" y="21209"/>
                    <a:pt x="8509" y="16510"/>
                    <a:pt x="12573" y="12573"/>
                  </a:cubicBezTo>
                  <a:lnTo>
                    <a:pt x="21209" y="5461"/>
                  </a:lnTo>
                  <a:cubicBezTo>
                    <a:pt x="31750" y="1143"/>
                    <a:pt x="37211" y="0"/>
                    <a:pt x="42799" y="0"/>
                  </a:cubicBezTo>
                  <a:lnTo>
                    <a:pt x="53975" y="1143"/>
                  </a:lnTo>
                  <a:cubicBezTo>
                    <a:pt x="64516" y="5461"/>
                    <a:pt x="69088" y="8636"/>
                    <a:pt x="73152" y="12573"/>
                  </a:cubicBezTo>
                  <a:lnTo>
                    <a:pt x="80264" y="21209"/>
                  </a:lnTo>
                  <a:cubicBezTo>
                    <a:pt x="84582" y="31750"/>
                    <a:pt x="85725" y="37211"/>
                    <a:pt x="85725" y="42926"/>
                  </a:cubicBezTo>
                  <a:close/>
                </a:path>
              </a:pathLst>
            </a:custGeom>
            <a:solidFill>
              <a:srgbClr val="474342"/>
            </a:solidFill>
          </p:spPr>
          <p:txBody>
            <a:bodyPr/>
            <a:lstStyle/>
            <a:p>
              <a:endParaRPr lang="en-US"/>
            </a:p>
          </p:txBody>
        </p:sp>
      </p:grpSp>
      <p:sp>
        <p:nvSpPr>
          <p:cNvPr id="8" name="Freeform 8"/>
          <p:cNvSpPr/>
          <p:nvPr/>
        </p:nvSpPr>
        <p:spPr>
          <a:xfrm>
            <a:off x="8597036" y="0"/>
            <a:ext cx="1152525" cy="7315200"/>
          </a:xfrm>
          <a:custGeom>
            <a:avLst/>
            <a:gdLst/>
            <a:ahLst/>
            <a:cxnLst/>
            <a:rect l="l" t="t" r="r" b="b"/>
            <a:pathLst>
              <a:path w="1152525" h="7315200">
                <a:moveTo>
                  <a:pt x="0" y="0"/>
                </a:moveTo>
                <a:lnTo>
                  <a:pt x="1152525" y="0"/>
                </a:lnTo>
                <a:lnTo>
                  <a:pt x="1152525" y="7315200"/>
                </a:lnTo>
                <a:lnTo>
                  <a:pt x="0" y="7315200"/>
                </a:lnTo>
                <a:lnTo>
                  <a:pt x="0" y="0"/>
                </a:lnTo>
                <a:close/>
              </a:path>
            </a:pathLst>
          </a:custGeom>
          <a:blipFill>
            <a:blip r:embed="rId5"/>
            <a:stretch>
              <a:fillRect l="-295352" r="-426135"/>
            </a:stretch>
          </a:blipFill>
        </p:spPr>
        <p:txBody>
          <a:bodyPr/>
          <a:lstStyle/>
          <a:p>
            <a:endParaRPr lang="en-US"/>
          </a:p>
        </p:txBody>
      </p:sp>
      <p:sp>
        <p:nvSpPr>
          <p:cNvPr id="9" name="Freeform 9"/>
          <p:cNvSpPr/>
          <p:nvPr/>
        </p:nvSpPr>
        <p:spPr>
          <a:xfrm>
            <a:off x="664112" y="6636039"/>
            <a:ext cx="1411462" cy="397707"/>
          </a:xfrm>
          <a:custGeom>
            <a:avLst/>
            <a:gdLst/>
            <a:ahLst/>
            <a:cxnLst/>
            <a:rect l="l" t="t" r="r" b="b"/>
            <a:pathLst>
              <a:path w="1411462" h="397707">
                <a:moveTo>
                  <a:pt x="0" y="0"/>
                </a:moveTo>
                <a:lnTo>
                  <a:pt x="1411462" y="0"/>
                </a:lnTo>
                <a:lnTo>
                  <a:pt x="1411462" y="397707"/>
                </a:lnTo>
                <a:lnTo>
                  <a:pt x="0" y="3977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1450608" y="1903933"/>
            <a:ext cx="6480386" cy="4281528"/>
          </a:xfrm>
          <a:prstGeom prst="rect">
            <a:avLst/>
          </a:prstGeom>
        </p:spPr>
        <p:txBody>
          <a:bodyPr lIns="0" tIns="0" rIns="0" bIns="0" rtlCol="0" anchor="t">
            <a:spAutoFit/>
          </a:bodyPr>
          <a:lstStyle/>
          <a:p>
            <a:pPr algn="just">
              <a:lnSpc>
                <a:spcPts val="3085"/>
              </a:lnSpc>
            </a:pPr>
            <a:r>
              <a:rPr lang="en-US" sz="2228" spc="11">
                <a:solidFill>
                  <a:srgbClr val="474342"/>
                </a:solidFill>
                <a:latin typeface="IBM Plex Sans Condensed"/>
              </a:rPr>
              <a:t>Must exit U.S. before or on the last day of 60-day grace period</a:t>
            </a:r>
          </a:p>
          <a:p>
            <a:pPr marL="481026" lvl="1" indent="-240513" algn="ctr">
              <a:lnSpc>
                <a:spcPts val="3085"/>
              </a:lnSpc>
              <a:buFont typeface="Arial"/>
              <a:buChar char="•"/>
            </a:pPr>
            <a:r>
              <a:rPr lang="en-US" sz="2228" spc="11">
                <a:solidFill>
                  <a:srgbClr val="474342"/>
                </a:solidFill>
                <a:latin typeface="IBM Plex Sans Condensed"/>
                <a:hlinkClick r:id="rId8" tooltip="https://ocpd.redlands.edu/channels/international-students/"/>
              </a:rPr>
              <a:t>Job Searching at home might vary from</a:t>
            </a:r>
            <a:r>
              <a:rPr lang="en-US" sz="2228" spc="11">
                <a:solidFill>
                  <a:srgbClr val="474342"/>
                </a:solidFill>
                <a:latin typeface="IBM Plex Sans Condensed"/>
              </a:rPr>
              <a:t> the U.S.</a:t>
            </a:r>
          </a:p>
          <a:p>
            <a:pPr algn="just">
              <a:lnSpc>
                <a:spcPts val="3085"/>
              </a:lnSpc>
            </a:pPr>
            <a:r>
              <a:rPr lang="en-US" sz="2228" spc="11">
                <a:solidFill>
                  <a:srgbClr val="474342"/>
                </a:solidFill>
                <a:latin typeface="IBM Plex Sans Condensed"/>
              </a:rPr>
              <a:t>but the </a:t>
            </a:r>
            <a:r>
              <a:rPr lang="en-US" sz="2228" u="sng" spc="11">
                <a:solidFill>
                  <a:srgbClr val="474342"/>
                </a:solidFill>
                <a:latin typeface="IBM Plex Sans Condensed"/>
                <a:hlinkClick r:id="rId8" tooltip="https://ocpd.redlands.edu/channels/international-students/"/>
              </a:rPr>
              <a:t>Office of Career &amp; Professional Development</a:t>
            </a:r>
            <a:r>
              <a:rPr lang="en-US" sz="2228" spc="11">
                <a:solidFill>
                  <a:srgbClr val="474342"/>
                </a:solidFill>
                <a:latin typeface="IBM Plex Sans Condensed"/>
              </a:rPr>
              <a:t> is still happy to support your search.</a:t>
            </a:r>
          </a:p>
          <a:p>
            <a:pPr algn="just">
              <a:lnSpc>
                <a:spcPts val="3085"/>
              </a:lnSpc>
            </a:pPr>
            <a:r>
              <a:rPr lang="en-US" sz="2228" spc="11">
                <a:solidFill>
                  <a:srgbClr val="474342"/>
                </a:solidFill>
                <a:latin typeface="IBM Plex Sans Condensed"/>
              </a:rPr>
              <a:t>If you leave the U.S. prior to end of 60-day grace period, you have forfeited your status and would need a new visa status to return (includes Canada &amp; Mexico)</a:t>
            </a:r>
          </a:p>
          <a:p>
            <a:pPr marL="481026" lvl="1" indent="-240513" algn="just">
              <a:lnSpc>
                <a:spcPts val="3085"/>
              </a:lnSpc>
              <a:buFont typeface="Arial"/>
              <a:buChar char="•"/>
            </a:pPr>
            <a:r>
              <a:rPr lang="en-US" sz="2228" spc="11">
                <a:solidFill>
                  <a:srgbClr val="474342"/>
                </a:solidFill>
                <a:latin typeface="IBM Plex Sans Condensed"/>
              </a:rPr>
              <a:t>If you have applied for OPT, you must be in the US</a:t>
            </a:r>
          </a:p>
          <a:p>
            <a:pPr algn="just">
              <a:lnSpc>
                <a:spcPts val="3085"/>
              </a:lnSpc>
            </a:pPr>
            <a:r>
              <a:rPr lang="en-US" sz="2228" spc="11">
                <a:solidFill>
                  <a:srgbClr val="474342"/>
                </a:solidFill>
                <a:latin typeface="IBM Plex Sans Condensed"/>
              </a:rPr>
              <a:t>to process your EAD - do not leave the country</a:t>
            </a:r>
          </a:p>
          <a:p>
            <a:pPr algn="just">
              <a:lnSpc>
                <a:spcPts val="3085"/>
              </a:lnSpc>
            </a:pPr>
            <a:r>
              <a:rPr lang="en-US" sz="2228" spc="11">
                <a:solidFill>
                  <a:srgbClr val="474342"/>
                </a:solidFill>
                <a:latin typeface="IBM Plex Sans Condensed"/>
              </a:rPr>
              <a:t>until you have received your EAD card.</a:t>
            </a:r>
          </a:p>
        </p:txBody>
      </p:sp>
      <p:sp>
        <p:nvSpPr>
          <p:cNvPr id="11" name="TextBox 11"/>
          <p:cNvSpPr txBox="1"/>
          <p:nvPr/>
        </p:nvSpPr>
        <p:spPr>
          <a:xfrm>
            <a:off x="719757" y="862022"/>
            <a:ext cx="4385643" cy="817245"/>
          </a:xfrm>
          <a:prstGeom prst="rect">
            <a:avLst/>
          </a:prstGeom>
        </p:spPr>
        <p:txBody>
          <a:bodyPr wrap="square" lIns="0" tIns="0" rIns="0" bIns="0" rtlCol="0" anchor="t">
            <a:spAutoFit/>
          </a:bodyPr>
          <a:lstStyle/>
          <a:p>
            <a:pPr algn="l">
              <a:lnSpc>
                <a:spcPts val="6719"/>
              </a:lnSpc>
            </a:pPr>
            <a:r>
              <a:rPr lang="en-US" sz="4800" spc="-158" dirty="0">
                <a:solidFill>
                  <a:srgbClr val="03989E"/>
                </a:solidFill>
                <a:latin typeface="Open Sans Condensed"/>
              </a:rPr>
              <a:t>Returning home</a:t>
            </a:r>
          </a:p>
        </p:txBody>
      </p:sp>
      <p:pic>
        <p:nvPicPr>
          <p:cNvPr id="15" name="Audio 14">
            <a:hlinkClick r:id="" action="ppaction://media"/>
            <a:extLst>
              <a:ext uri="{FF2B5EF4-FFF2-40B4-BE49-F238E27FC236}">
                <a16:creationId xmlns:a16="http://schemas.microsoft.com/office/drawing/2014/main" id="{D8A74EB7-46EF-067A-6C0F-45E4058D98CF}"/>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75147" t="-175147" r="-175147" b="-175147"/>
          <a:stretch>
            <a:fillRect/>
          </a:stretch>
        </p:blipFill>
        <p:spPr>
          <a:xfrm>
            <a:off x="7471258" y="5032858"/>
            <a:ext cx="2194560" cy="219456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75631"/>
    </mc:Choice>
    <mc:Fallback xmlns="">
      <p:transition spd="slow" advTm="75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932460">
            <a:off x="373504" y="793871"/>
            <a:ext cx="1019175" cy="571500"/>
            <a:chOff x="0" y="0"/>
            <a:chExt cx="1358900" cy="762000"/>
          </a:xfrm>
        </p:grpSpPr>
        <p:sp>
          <p:nvSpPr>
            <p:cNvPr id="3" name="Freeform 3"/>
            <p:cNvSpPr/>
            <p:nvPr/>
          </p:nvSpPr>
          <p:spPr>
            <a:xfrm>
              <a:off x="0" y="0"/>
              <a:ext cx="1358900" cy="762000"/>
            </a:xfrm>
            <a:custGeom>
              <a:avLst/>
              <a:gdLst/>
              <a:ahLst/>
              <a:cxnLst/>
              <a:rect l="l" t="t" r="r" b="b"/>
              <a:pathLst>
                <a:path w="1358900" h="762000">
                  <a:moveTo>
                    <a:pt x="1358900" y="0"/>
                  </a:moveTo>
                  <a:lnTo>
                    <a:pt x="80010" y="0"/>
                  </a:lnTo>
                  <a:lnTo>
                    <a:pt x="0" y="0"/>
                  </a:lnTo>
                  <a:lnTo>
                    <a:pt x="0" y="762000"/>
                  </a:lnTo>
                  <a:lnTo>
                    <a:pt x="1358900" y="762000"/>
                  </a:lnTo>
                  <a:lnTo>
                    <a:pt x="1358900" y="0"/>
                  </a:lnTo>
                  <a:close/>
                </a:path>
              </a:pathLst>
            </a:custGeom>
            <a:blipFill>
              <a:blip r:embed="rId4"/>
              <a:stretch>
                <a:fillRect/>
              </a:stretch>
            </a:blipFill>
          </p:spPr>
          <p:txBody>
            <a:bodyPr/>
            <a:lstStyle/>
            <a:p>
              <a:endParaRPr lang="en-US"/>
            </a:p>
          </p:txBody>
        </p:sp>
      </p:grpSp>
      <p:sp>
        <p:nvSpPr>
          <p:cNvPr id="4" name="Freeform 4"/>
          <p:cNvSpPr/>
          <p:nvPr/>
        </p:nvSpPr>
        <p:spPr>
          <a:xfrm>
            <a:off x="8597036" y="0"/>
            <a:ext cx="1152525" cy="7315200"/>
          </a:xfrm>
          <a:custGeom>
            <a:avLst/>
            <a:gdLst/>
            <a:ahLst/>
            <a:cxnLst/>
            <a:rect l="l" t="t" r="r" b="b"/>
            <a:pathLst>
              <a:path w="1152525" h="7315200">
                <a:moveTo>
                  <a:pt x="0" y="0"/>
                </a:moveTo>
                <a:lnTo>
                  <a:pt x="1152525" y="0"/>
                </a:lnTo>
                <a:lnTo>
                  <a:pt x="1152525" y="7315200"/>
                </a:lnTo>
                <a:lnTo>
                  <a:pt x="0" y="7315200"/>
                </a:lnTo>
                <a:lnTo>
                  <a:pt x="0" y="0"/>
                </a:lnTo>
                <a:close/>
              </a:path>
            </a:pathLst>
          </a:custGeom>
          <a:blipFill>
            <a:blip r:embed="rId5"/>
            <a:stretch>
              <a:fillRect l="-295352" r="-426135"/>
            </a:stretch>
          </a:blipFill>
        </p:spPr>
        <p:txBody>
          <a:bodyPr/>
          <a:lstStyle/>
          <a:p>
            <a:endParaRPr lang="en-US"/>
          </a:p>
        </p:txBody>
      </p:sp>
      <p:sp>
        <p:nvSpPr>
          <p:cNvPr id="5" name="Freeform 5"/>
          <p:cNvSpPr/>
          <p:nvPr/>
        </p:nvSpPr>
        <p:spPr>
          <a:xfrm>
            <a:off x="664112" y="6636039"/>
            <a:ext cx="1411462" cy="397707"/>
          </a:xfrm>
          <a:custGeom>
            <a:avLst/>
            <a:gdLst/>
            <a:ahLst/>
            <a:cxnLst/>
            <a:rect l="l" t="t" r="r" b="b"/>
            <a:pathLst>
              <a:path w="1411462" h="397707">
                <a:moveTo>
                  <a:pt x="0" y="0"/>
                </a:moveTo>
                <a:lnTo>
                  <a:pt x="1411462" y="0"/>
                </a:lnTo>
                <a:lnTo>
                  <a:pt x="1411462" y="397707"/>
                </a:lnTo>
                <a:lnTo>
                  <a:pt x="0" y="3977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1068180" y="1821180"/>
            <a:ext cx="6837694" cy="4076885"/>
          </a:xfrm>
          <a:prstGeom prst="rect">
            <a:avLst/>
          </a:prstGeom>
        </p:spPr>
        <p:txBody>
          <a:bodyPr lIns="0" tIns="0" rIns="0" bIns="0" rtlCol="0" anchor="t">
            <a:spAutoFit/>
          </a:bodyPr>
          <a:lstStyle/>
          <a:p>
            <a:pPr marL="502615" lvl="1" indent="-251308" algn="l">
              <a:lnSpc>
                <a:spcPts val="3224"/>
              </a:lnSpc>
              <a:buFont typeface="Arial"/>
              <a:buChar char="•"/>
            </a:pPr>
            <a:r>
              <a:rPr lang="en-US" sz="2328" spc="11" dirty="0">
                <a:solidFill>
                  <a:srgbClr val="474342"/>
                </a:solidFill>
                <a:latin typeface="IBM Plex Sans Condensed"/>
              </a:rPr>
              <a:t>If not doing OPT, transfers must be within 60 day grace period after program ending to maintain an Active status in SEVIS</a:t>
            </a:r>
          </a:p>
          <a:p>
            <a:pPr marL="502615" lvl="1" indent="-251308" algn="l">
              <a:lnSpc>
                <a:spcPts val="3224"/>
              </a:lnSpc>
              <a:buFont typeface="Arial"/>
              <a:buChar char="•"/>
            </a:pPr>
            <a:r>
              <a:rPr lang="en-US" sz="2328" spc="11" dirty="0">
                <a:solidFill>
                  <a:srgbClr val="474342"/>
                </a:solidFill>
                <a:latin typeface="IBM Plex Sans Condensed"/>
              </a:rPr>
              <a:t>If on OPT, transfer will automatically end your OPT authorization.</a:t>
            </a:r>
          </a:p>
          <a:p>
            <a:pPr marL="502615" lvl="1" indent="-251308" algn="just">
              <a:lnSpc>
                <a:spcPts val="3224"/>
              </a:lnSpc>
              <a:buFont typeface="Arial"/>
              <a:buChar char="•"/>
            </a:pPr>
            <a:r>
              <a:rPr lang="en-US" sz="2328" spc="11" dirty="0">
                <a:solidFill>
                  <a:srgbClr val="474342"/>
                </a:solidFill>
                <a:latin typeface="IBM Plex Sans Condensed"/>
              </a:rPr>
              <a:t>Must provide acceptance letter from new school to release SEVIS record </a:t>
            </a:r>
          </a:p>
          <a:p>
            <a:pPr marL="502615" lvl="1" indent="-251308" algn="l">
              <a:lnSpc>
                <a:spcPts val="3224"/>
              </a:lnSpc>
              <a:buFont typeface="Arial"/>
              <a:buChar char="•"/>
            </a:pPr>
            <a:r>
              <a:rPr lang="en-US" sz="2328" spc="11" dirty="0">
                <a:solidFill>
                  <a:srgbClr val="474342"/>
                </a:solidFill>
                <a:latin typeface="IBM Plex Sans Condensed"/>
              </a:rPr>
              <a:t>From time of record transfer, you will have 5 months, or at next available term start, to begin your new program (whichever is sooner)</a:t>
            </a:r>
          </a:p>
        </p:txBody>
      </p:sp>
      <p:sp>
        <p:nvSpPr>
          <p:cNvPr id="7" name="TextBox 7"/>
          <p:cNvSpPr txBox="1"/>
          <p:nvPr/>
        </p:nvSpPr>
        <p:spPr>
          <a:xfrm>
            <a:off x="719757" y="862022"/>
            <a:ext cx="6352632" cy="817245"/>
          </a:xfrm>
          <a:prstGeom prst="rect">
            <a:avLst/>
          </a:prstGeom>
        </p:spPr>
        <p:txBody>
          <a:bodyPr lIns="0" tIns="0" rIns="0" bIns="0" rtlCol="0" anchor="t">
            <a:spAutoFit/>
          </a:bodyPr>
          <a:lstStyle/>
          <a:p>
            <a:pPr algn="l">
              <a:lnSpc>
                <a:spcPts val="6719"/>
              </a:lnSpc>
            </a:pPr>
            <a:r>
              <a:rPr lang="en-US" sz="4800" spc="-158">
                <a:solidFill>
                  <a:srgbClr val="2196F3"/>
                </a:solidFill>
                <a:latin typeface="Open Sans Condensed"/>
              </a:rPr>
              <a:t>Transferring to another school</a:t>
            </a:r>
          </a:p>
        </p:txBody>
      </p:sp>
      <p:pic>
        <p:nvPicPr>
          <p:cNvPr id="10" name="Audio 9">
            <a:hlinkClick r:id="" action="ppaction://media"/>
            <a:extLst>
              <a:ext uri="{FF2B5EF4-FFF2-40B4-BE49-F238E27FC236}">
                <a16:creationId xmlns:a16="http://schemas.microsoft.com/office/drawing/2014/main" id="{CE26E9B3-05ED-6777-E542-B574D5DA8A90}"/>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75147" t="-175147" r="-175147" b="-175147"/>
          <a:stretch>
            <a:fillRect/>
          </a:stretch>
        </p:blipFill>
        <p:spPr>
          <a:xfrm>
            <a:off x="7471258" y="5032858"/>
            <a:ext cx="2194560" cy="219456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5429"/>
    </mc:Choice>
    <mc:Fallback xmlns="">
      <p:transition spd="slow" advTm="55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932460">
            <a:off x="373504" y="793871"/>
            <a:ext cx="1019175" cy="571500"/>
            <a:chOff x="0" y="0"/>
            <a:chExt cx="1358900" cy="762000"/>
          </a:xfrm>
        </p:grpSpPr>
        <p:sp>
          <p:nvSpPr>
            <p:cNvPr id="3" name="Freeform 3"/>
            <p:cNvSpPr/>
            <p:nvPr/>
          </p:nvSpPr>
          <p:spPr>
            <a:xfrm>
              <a:off x="0" y="0"/>
              <a:ext cx="1358900" cy="762000"/>
            </a:xfrm>
            <a:custGeom>
              <a:avLst/>
              <a:gdLst/>
              <a:ahLst/>
              <a:cxnLst/>
              <a:rect l="l" t="t" r="r" b="b"/>
              <a:pathLst>
                <a:path w="1358900" h="762000">
                  <a:moveTo>
                    <a:pt x="1358900" y="0"/>
                  </a:moveTo>
                  <a:lnTo>
                    <a:pt x="80010" y="0"/>
                  </a:lnTo>
                  <a:lnTo>
                    <a:pt x="0" y="0"/>
                  </a:lnTo>
                  <a:lnTo>
                    <a:pt x="0" y="762000"/>
                  </a:lnTo>
                  <a:lnTo>
                    <a:pt x="1358900" y="762000"/>
                  </a:lnTo>
                  <a:lnTo>
                    <a:pt x="1358900" y="0"/>
                  </a:lnTo>
                  <a:close/>
                </a:path>
              </a:pathLst>
            </a:custGeom>
            <a:blipFill>
              <a:blip r:embed="rId4"/>
              <a:stretch>
                <a:fillRect/>
              </a:stretch>
            </a:blipFill>
          </p:spPr>
          <p:txBody>
            <a:bodyPr/>
            <a:lstStyle/>
            <a:p>
              <a:endParaRPr lang="en-US"/>
            </a:p>
          </p:txBody>
        </p:sp>
      </p:grpSp>
      <p:sp>
        <p:nvSpPr>
          <p:cNvPr id="4" name="Freeform 4"/>
          <p:cNvSpPr/>
          <p:nvPr/>
        </p:nvSpPr>
        <p:spPr>
          <a:xfrm>
            <a:off x="8597036" y="0"/>
            <a:ext cx="1152525" cy="7315200"/>
          </a:xfrm>
          <a:custGeom>
            <a:avLst/>
            <a:gdLst/>
            <a:ahLst/>
            <a:cxnLst/>
            <a:rect l="l" t="t" r="r" b="b"/>
            <a:pathLst>
              <a:path w="1152525" h="7315200">
                <a:moveTo>
                  <a:pt x="0" y="0"/>
                </a:moveTo>
                <a:lnTo>
                  <a:pt x="1152525" y="0"/>
                </a:lnTo>
                <a:lnTo>
                  <a:pt x="1152525" y="7315200"/>
                </a:lnTo>
                <a:lnTo>
                  <a:pt x="0" y="7315200"/>
                </a:lnTo>
                <a:lnTo>
                  <a:pt x="0" y="0"/>
                </a:lnTo>
                <a:close/>
              </a:path>
            </a:pathLst>
          </a:custGeom>
          <a:blipFill>
            <a:blip r:embed="rId5"/>
            <a:stretch>
              <a:fillRect l="-295352" r="-426135"/>
            </a:stretch>
          </a:blipFill>
        </p:spPr>
        <p:txBody>
          <a:bodyPr/>
          <a:lstStyle/>
          <a:p>
            <a:endParaRPr lang="en-US"/>
          </a:p>
        </p:txBody>
      </p:sp>
      <p:sp>
        <p:nvSpPr>
          <p:cNvPr id="5" name="Freeform 5"/>
          <p:cNvSpPr/>
          <p:nvPr/>
        </p:nvSpPr>
        <p:spPr>
          <a:xfrm>
            <a:off x="664112" y="6636029"/>
            <a:ext cx="1411462" cy="397707"/>
          </a:xfrm>
          <a:custGeom>
            <a:avLst/>
            <a:gdLst/>
            <a:ahLst/>
            <a:cxnLst/>
            <a:rect l="l" t="t" r="r" b="b"/>
            <a:pathLst>
              <a:path w="1411462" h="397707">
                <a:moveTo>
                  <a:pt x="0" y="0"/>
                </a:moveTo>
                <a:lnTo>
                  <a:pt x="1411462" y="0"/>
                </a:lnTo>
                <a:lnTo>
                  <a:pt x="1411462" y="397707"/>
                </a:lnTo>
                <a:lnTo>
                  <a:pt x="0" y="3977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883091" y="1937092"/>
            <a:ext cx="7238524" cy="4393479"/>
          </a:xfrm>
          <a:prstGeom prst="rect">
            <a:avLst/>
          </a:prstGeom>
        </p:spPr>
        <p:txBody>
          <a:bodyPr lIns="0" tIns="0" rIns="0" bIns="0" rtlCol="0" anchor="t">
            <a:spAutoFit/>
          </a:bodyPr>
          <a:lstStyle/>
          <a:p>
            <a:pPr algn="l">
              <a:lnSpc>
                <a:spcPts val="3224"/>
              </a:lnSpc>
            </a:pPr>
            <a:r>
              <a:rPr lang="en-US" sz="2328" spc="11">
                <a:solidFill>
                  <a:srgbClr val="474342"/>
                </a:solidFill>
                <a:latin typeface="IBM Plex Sans Condensed"/>
              </a:rPr>
              <a:t>What is OPT (Optional Practical Training)? </a:t>
            </a:r>
          </a:p>
          <a:p>
            <a:pPr marL="502615" lvl="1" indent="-251308" algn="l">
              <a:lnSpc>
                <a:spcPts val="3224"/>
              </a:lnSpc>
              <a:buFont typeface="Arial"/>
              <a:buChar char="•"/>
            </a:pPr>
            <a:r>
              <a:rPr lang="en-US" sz="2328" spc="11">
                <a:solidFill>
                  <a:srgbClr val="474342"/>
                </a:solidFill>
                <a:latin typeface="IBM Plex Sans Condensed"/>
              </a:rPr>
              <a:t>OPT is an employment benefit granted by the U.S. Citizenship and Immigration Service (USCIS) for eligible F-1 students. </a:t>
            </a:r>
          </a:p>
          <a:p>
            <a:pPr marL="502615" lvl="1" indent="-251308" algn="l">
              <a:lnSpc>
                <a:spcPts val="3224"/>
              </a:lnSpc>
              <a:buFont typeface="Arial"/>
              <a:buChar char="•"/>
            </a:pPr>
            <a:r>
              <a:rPr lang="en-US" sz="2328" spc="11">
                <a:solidFill>
                  <a:srgbClr val="474342"/>
                </a:solidFill>
                <a:latin typeface="IBM Plex Sans Condensed"/>
              </a:rPr>
              <a:t>OPT MUST be related your MAJOR field of study (i.e., if you majored in Biology and minored in Computer Science, you are only eligible to work in the field of biology.</a:t>
            </a:r>
          </a:p>
          <a:p>
            <a:pPr marL="502615" lvl="1" indent="-251308" algn="l">
              <a:lnSpc>
                <a:spcPts val="3224"/>
              </a:lnSpc>
              <a:buFont typeface="Arial"/>
              <a:buChar char="•"/>
            </a:pPr>
            <a:r>
              <a:rPr lang="en-US" sz="2328" spc="11">
                <a:solidFill>
                  <a:srgbClr val="474342"/>
                </a:solidFill>
                <a:latin typeface="IBM Plex Sans Condensed"/>
              </a:rPr>
              <a:t>Initial OPT is for 12 </a:t>
            </a:r>
            <a:r>
              <a:rPr lang="en-US" sz="2328" spc="11">
                <a:solidFill>
                  <a:srgbClr val="474342"/>
                </a:solidFill>
                <a:latin typeface="IBM Plex Sans Condensed"/>
                <a:hlinkClick r:id="rId8" tooltip="https://studyinthestates.dhs.gov/stem-opt-hub"/>
              </a:rPr>
              <a:t>full months</a:t>
            </a:r>
            <a:r>
              <a:rPr lang="en-US" sz="2328" spc="11">
                <a:solidFill>
                  <a:srgbClr val="474342"/>
                </a:solidFill>
                <a:latin typeface="IBM Plex Sans Condensed"/>
              </a:rPr>
              <a:t>.</a:t>
            </a:r>
          </a:p>
          <a:p>
            <a:pPr marL="502615" lvl="1" indent="-251308" algn="l">
              <a:lnSpc>
                <a:spcPts val="3224"/>
              </a:lnSpc>
              <a:buFont typeface="Arial"/>
              <a:buChar char="•"/>
            </a:pPr>
            <a:r>
              <a:rPr lang="en-US" sz="2328" spc="11">
                <a:solidFill>
                  <a:srgbClr val="474342"/>
                </a:solidFill>
                <a:latin typeface="IBM Plex Sans Condensed"/>
              </a:rPr>
              <a:t>If you majored in a </a:t>
            </a:r>
            <a:r>
              <a:rPr lang="en-US" sz="2328" spc="11">
                <a:solidFill>
                  <a:srgbClr val="474342"/>
                </a:solidFill>
                <a:latin typeface="IBM Plex Sans Condensed"/>
                <a:hlinkClick r:id="rId8" tooltip="https://studyinthestates.dhs.gov/stem-opt-hub"/>
              </a:rPr>
              <a:t>STEM field,</a:t>
            </a:r>
            <a:r>
              <a:rPr lang="en-US" sz="2328" spc="11">
                <a:solidFill>
                  <a:srgbClr val="474342"/>
                </a:solidFill>
                <a:latin typeface="IBM Plex Sans Condensed"/>
              </a:rPr>
              <a:t> there is an additional 24 month extension (separate application)</a:t>
            </a:r>
          </a:p>
        </p:txBody>
      </p:sp>
      <p:sp>
        <p:nvSpPr>
          <p:cNvPr id="7" name="TextBox 7"/>
          <p:cNvSpPr txBox="1"/>
          <p:nvPr/>
        </p:nvSpPr>
        <p:spPr>
          <a:xfrm>
            <a:off x="719757" y="862013"/>
            <a:ext cx="7401858" cy="817245"/>
          </a:xfrm>
          <a:prstGeom prst="rect">
            <a:avLst/>
          </a:prstGeom>
        </p:spPr>
        <p:txBody>
          <a:bodyPr wrap="square" lIns="0" tIns="0" rIns="0" bIns="0" rtlCol="0" anchor="t">
            <a:spAutoFit/>
          </a:bodyPr>
          <a:lstStyle/>
          <a:p>
            <a:pPr algn="l">
              <a:lnSpc>
                <a:spcPts val="6719"/>
              </a:lnSpc>
            </a:pPr>
            <a:r>
              <a:rPr lang="en-US" sz="4800" spc="24" dirty="0">
                <a:solidFill>
                  <a:srgbClr val="7A2426"/>
                </a:solidFill>
                <a:latin typeface="Open Sans Condensed"/>
              </a:rPr>
              <a:t>OPT (Optional Practical training)</a:t>
            </a:r>
          </a:p>
        </p:txBody>
      </p:sp>
      <p:pic>
        <p:nvPicPr>
          <p:cNvPr id="11" name="Audio 10">
            <a:hlinkClick r:id="" action="ppaction://media"/>
            <a:extLst>
              <a:ext uri="{FF2B5EF4-FFF2-40B4-BE49-F238E27FC236}">
                <a16:creationId xmlns:a16="http://schemas.microsoft.com/office/drawing/2014/main" id="{60D6D659-BA09-FEB9-A67C-524E08A3C50E}"/>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75147" t="-175147" r="-175147" b="-175147"/>
          <a:stretch>
            <a:fillRect/>
          </a:stretch>
        </p:blipFill>
        <p:spPr>
          <a:xfrm>
            <a:off x="7471258" y="5032858"/>
            <a:ext cx="2194560" cy="219456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9448"/>
    </mc:Choice>
    <mc:Fallback xmlns="">
      <p:transition spd="slow" advTm="49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932460">
            <a:off x="373504" y="793871"/>
            <a:ext cx="1019175" cy="571500"/>
            <a:chOff x="0" y="0"/>
            <a:chExt cx="1358900" cy="762000"/>
          </a:xfrm>
        </p:grpSpPr>
        <p:sp>
          <p:nvSpPr>
            <p:cNvPr id="3" name="Freeform 3"/>
            <p:cNvSpPr/>
            <p:nvPr/>
          </p:nvSpPr>
          <p:spPr>
            <a:xfrm>
              <a:off x="0" y="0"/>
              <a:ext cx="1358900" cy="762000"/>
            </a:xfrm>
            <a:custGeom>
              <a:avLst/>
              <a:gdLst/>
              <a:ahLst/>
              <a:cxnLst/>
              <a:rect l="l" t="t" r="r" b="b"/>
              <a:pathLst>
                <a:path w="1358900" h="762000">
                  <a:moveTo>
                    <a:pt x="1358900" y="0"/>
                  </a:moveTo>
                  <a:lnTo>
                    <a:pt x="80010" y="0"/>
                  </a:lnTo>
                  <a:lnTo>
                    <a:pt x="0" y="0"/>
                  </a:lnTo>
                  <a:lnTo>
                    <a:pt x="0" y="762000"/>
                  </a:lnTo>
                  <a:lnTo>
                    <a:pt x="1358900" y="762000"/>
                  </a:lnTo>
                  <a:lnTo>
                    <a:pt x="1358900" y="0"/>
                  </a:lnTo>
                  <a:close/>
                </a:path>
              </a:pathLst>
            </a:custGeom>
            <a:blipFill>
              <a:blip r:embed="rId4"/>
              <a:stretch>
                <a:fillRect/>
              </a:stretch>
            </a:blipFill>
          </p:spPr>
          <p:txBody>
            <a:bodyPr/>
            <a:lstStyle/>
            <a:p>
              <a:endParaRPr lang="en-US"/>
            </a:p>
          </p:txBody>
        </p:sp>
      </p:grpSp>
      <p:sp>
        <p:nvSpPr>
          <p:cNvPr id="4" name="Freeform 4"/>
          <p:cNvSpPr/>
          <p:nvPr/>
        </p:nvSpPr>
        <p:spPr>
          <a:xfrm>
            <a:off x="8597036" y="0"/>
            <a:ext cx="1152525" cy="7315200"/>
          </a:xfrm>
          <a:custGeom>
            <a:avLst/>
            <a:gdLst/>
            <a:ahLst/>
            <a:cxnLst/>
            <a:rect l="l" t="t" r="r" b="b"/>
            <a:pathLst>
              <a:path w="1152525" h="7315200">
                <a:moveTo>
                  <a:pt x="0" y="0"/>
                </a:moveTo>
                <a:lnTo>
                  <a:pt x="1152525" y="0"/>
                </a:lnTo>
                <a:lnTo>
                  <a:pt x="1152525" y="7315200"/>
                </a:lnTo>
                <a:lnTo>
                  <a:pt x="0" y="7315200"/>
                </a:lnTo>
                <a:lnTo>
                  <a:pt x="0" y="0"/>
                </a:lnTo>
                <a:close/>
              </a:path>
            </a:pathLst>
          </a:custGeom>
          <a:blipFill>
            <a:blip r:embed="rId5"/>
            <a:stretch>
              <a:fillRect l="-295352" r="-426135"/>
            </a:stretch>
          </a:blipFill>
        </p:spPr>
        <p:txBody>
          <a:bodyPr/>
          <a:lstStyle/>
          <a:p>
            <a:endParaRPr lang="en-US"/>
          </a:p>
        </p:txBody>
      </p:sp>
      <p:sp>
        <p:nvSpPr>
          <p:cNvPr id="5" name="Freeform 5"/>
          <p:cNvSpPr/>
          <p:nvPr/>
        </p:nvSpPr>
        <p:spPr>
          <a:xfrm>
            <a:off x="664112" y="6636029"/>
            <a:ext cx="1411462" cy="397707"/>
          </a:xfrm>
          <a:custGeom>
            <a:avLst/>
            <a:gdLst/>
            <a:ahLst/>
            <a:cxnLst/>
            <a:rect l="l" t="t" r="r" b="b"/>
            <a:pathLst>
              <a:path w="1411462" h="397707">
                <a:moveTo>
                  <a:pt x="0" y="0"/>
                </a:moveTo>
                <a:lnTo>
                  <a:pt x="1411462" y="0"/>
                </a:lnTo>
                <a:lnTo>
                  <a:pt x="1411462" y="397707"/>
                </a:lnTo>
                <a:lnTo>
                  <a:pt x="0" y="3977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883091" y="1696536"/>
            <a:ext cx="7321620" cy="4793529"/>
          </a:xfrm>
          <a:prstGeom prst="rect">
            <a:avLst/>
          </a:prstGeom>
        </p:spPr>
        <p:txBody>
          <a:bodyPr lIns="0" tIns="0" rIns="0" bIns="0" rtlCol="0" anchor="t">
            <a:spAutoFit/>
          </a:bodyPr>
          <a:lstStyle/>
          <a:p>
            <a:pPr marL="502615" lvl="1" indent="-251308" algn="just">
              <a:lnSpc>
                <a:spcPts val="3224"/>
              </a:lnSpc>
              <a:buFont typeface="Arial"/>
              <a:buChar char="•"/>
            </a:pPr>
            <a:r>
              <a:rPr lang="en-US" sz="2328" spc="11">
                <a:solidFill>
                  <a:srgbClr val="474342"/>
                </a:solidFill>
                <a:latin typeface="IBM Plex Sans Condensed"/>
              </a:rPr>
              <a:t>Must have been in lawful F-1 student status for the two semesters immediately prior to your OPT start. </a:t>
            </a:r>
          </a:p>
          <a:p>
            <a:pPr marL="502615" lvl="1" indent="-251308" algn="l">
              <a:lnSpc>
                <a:spcPts val="3224"/>
              </a:lnSpc>
              <a:buFont typeface="Arial"/>
              <a:buChar char="•"/>
            </a:pPr>
            <a:r>
              <a:rPr lang="en-US" sz="2328" spc="11">
                <a:solidFill>
                  <a:srgbClr val="474342"/>
                </a:solidFill>
                <a:latin typeface="IBM Plex Sans Condensed"/>
              </a:rPr>
              <a:t>You must be in your last semester to apply (eligible to apply within 90 days of graduation date).</a:t>
            </a:r>
          </a:p>
          <a:p>
            <a:pPr marL="502615" lvl="1" indent="-251308" algn="l">
              <a:lnSpc>
                <a:spcPts val="3224"/>
              </a:lnSpc>
              <a:buFont typeface="Arial"/>
              <a:buChar char="•"/>
            </a:pPr>
            <a:r>
              <a:rPr lang="en-US" sz="2328" spc="11">
                <a:solidFill>
                  <a:srgbClr val="474342"/>
                </a:solidFill>
                <a:latin typeface="IBM Plex Sans Condensed"/>
              </a:rPr>
              <a:t>You must actually “be in the U.S.” to apply.</a:t>
            </a:r>
          </a:p>
          <a:p>
            <a:pPr marL="502615" lvl="1" indent="-251308" algn="l">
              <a:lnSpc>
                <a:spcPts val="3224"/>
              </a:lnSpc>
              <a:buFont typeface="Arial"/>
              <a:buChar char="•"/>
            </a:pPr>
            <a:r>
              <a:rPr lang="en-US" sz="2328" spc="11">
                <a:solidFill>
                  <a:srgbClr val="474342"/>
                </a:solidFill>
                <a:latin typeface="IBM Plex Sans Condensed"/>
              </a:rPr>
              <a:t>You do not need to have a job offer to apply.</a:t>
            </a:r>
          </a:p>
          <a:p>
            <a:pPr marL="502615" lvl="1" indent="-251308" algn="just">
              <a:lnSpc>
                <a:spcPts val="3224"/>
              </a:lnSpc>
              <a:buFont typeface="Arial"/>
              <a:buChar char="•"/>
            </a:pPr>
            <a:r>
              <a:rPr lang="en-US" sz="2328" spc="11">
                <a:solidFill>
                  <a:srgbClr val="474342"/>
                </a:solidFill>
                <a:latin typeface="IBM Plex Sans Condensed"/>
              </a:rPr>
              <a:t>You must complete all graduation requirements before the program end date indicated on I-20 (closely monitor this date).</a:t>
            </a:r>
          </a:p>
          <a:p>
            <a:pPr marL="502615" lvl="1" indent="-251308" algn="l">
              <a:lnSpc>
                <a:spcPts val="3224"/>
              </a:lnSpc>
              <a:buFont typeface="Arial"/>
              <a:buChar char="•"/>
            </a:pPr>
            <a:r>
              <a:rPr lang="en-US" sz="2328" spc="11">
                <a:solidFill>
                  <a:srgbClr val="474342"/>
                </a:solidFill>
                <a:latin typeface="IBM Plex Sans Condensed"/>
              </a:rPr>
              <a:t>You must NOT have completed 12 months or more of full-time CPT (curricular practical training).</a:t>
            </a:r>
          </a:p>
          <a:p>
            <a:pPr marL="502615" lvl="1" indent="-251308" algn="l">
              <a:lnSpc>
                <a:spcPts val="3224"/>
              </a:lnSpc>
              <a:buFont typeface="Arial"/>
              <a:buChar char="•"/>
            </a:pPr>
            <a:r>
              <a:rPr lang="en-US" sz="2328" spc="11">
                <a:solidFill>
                  <a:srgbClr val="474342"/>
                </a:solidFill>
                <a:latin typeface="IBM Plex Sans Condensed"/>
              </a:rPr>
              <a:t>OPT cannot be used for the same education level twice.</a:t>
            </a:r>
          </a:p>
        </p:txBody>
      </p:sp>
      <p:sp>
        <p:nvSpPr>
          <p:cNvPr id="7" name="TextBox 7"/>
          <p:cNvSpPr txBox="1"/>
          <p:nvPr/>
        </p:nvSpPr>
        <p:spPr>
          <a:xfrm>
            <a:off x="719757" y="862013"/>
            <a:ext cx="4919043" cy="817245"/>
          </a:xfrm>
          <a:prstGeom prst="rect">
            <a:avLst/>
          </a:prstGeom>
        </p:spPr>
        <p:txBody>
          <a:bodyPr wrap="square" lIns="0" tIns="0" rIns="0" bIns="0" rtlCol="0" anchor="t">
            <a:spAutoFit/>
          </a:bodyPr>
          <a:lstStyle/>
          <a:p>
            <a:pPr algn="l">
              <a:lnSpc>
                <a:spcPts val="6719"/>
              </a:lnSpc>
            </a:pPr>
            <a:r>
              <a:rPr lang="en-US" sz="4800" spc="24" dirty="0">
                <a:solidFill>
                  <a:srgbClr val="7A2426"/>
                </a:solidFill>
                <a:latin typeface="Open Sans Condensed"/>
              </a:rPr>
              <a:t>OPT Eligibility</a:t>
            </a:r>
          </a:p>
        </p:txBody>
      </p:sp>
      <p:pic>
        <p:nvPicPr>
          <p:cNvPr id="11" name="Audio 10">
            <a:hlinkClick r:id="" action="ppaction://media"/>
            <a:extLst>
              <a:ext uri="{FF2B5EF4-FFF2-40B4-BE49-F238E27FC236}">
                <a16:creationId xmlns:a16="http://schemas.microsoft.com/office/drawing/2014/main" id="{3674CB8F-B695-9F80-A644-4B7C3A19E41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75147" t="-175147" r="-175147" b="-175147"/>
          <a:stretch>
            <a:fillRect/>
          </a:stretch>
        </p:blipFill>
        <p:spPr>
          <a:xfrm>
            <a:off x="7471258" y="5032858"/>
            <a:ext cx="2194560" cy="219456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82824"/>
    </mc:Choice>
    <mc:Fallback xmlns="">
      <p:transition spd="slow" advTm="82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da1c925-884c-4682-b4af-02ad2c17bcf4" xsi:nil="true"/>
    <lcf76f155ced4ddcb4097134ff3c332f xmlns="0e1a1810-18e2-4b98-8c08-204f574bfe57">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7355C1480D20243B3F089CC2CDCBC95" ma:contentTypeVersion="18" ma:contentTypeDescription="Create a new document." ma:contentTypeScope="" ma:versionID="cfc1c589f61147f29f49186cdf32e39f">
  <xsd:schema xmlns:xsd="http://www.w3.org/2001/XMLSchema" xmlns:xs="http://www.w3.org/2001/XMLSchema" xmlns:p="http://schemas.microsoft.com/office/2006/metadata/properties" xmlns:ns2="0e1a1810-18e2-4b98-8c08-204f574bfe57" xmlns:ns3="0da1c925-884c-4682-b4af-02ad2c17bcf4" targetNamespace="http://schemas.microsoft.com/office/2006/metadata/properties" ma:root="true" ma:fieldsID="61e889ac653618f58489b1c0f9793561" ns2:_="" ns3:_="">
    <xsd:import namespace="0e1a1810-18e2-4b98-8c08-204f574bfe57"/>
    <xsd:import namespace="0da1c925-884c-4682-b4af-02ad2c17bcf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1a1810-18e2-4b98-8c08-204f574bfe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9a960ae-7ed5-4021-a25b-c39071f95f00"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a1c925-884c-4682-b4af-02ad2c17bcf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c383a4b-80e5-43c8-958a-a224f6131e25}" ma:internalName="TaxCatchAll" ma:showField="CatchAllData" ma:web="0da1c925-884c-4682-b4af-02ad2c17bc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B01933-C378-456A-B41B-3634C910DFCF}">
  <ds:schemaRefs>
    <ds:schemaRef ds:uri="http://schemas.microsoft.com/office/2006/metadata/properties"/>
    <ds:schemaRef ds:uri="http://schemas.microsoft.com/office/infopath/2007/PartnerControls"/>
    <ds:schemaRef ds:uri="0da1c925-884c-4682-b4af-02ad2c17bcf4"/>
    <ds:schemaRef ds:uri="0e1a1810-18e2-4b98-8c08-204f574bfe57"/>
  </ds:schemaRefs>
</ds:datastoreItem>
</file>

<file path=customXml/itemProps2.xml><?xml version="1.0" encoding="utf-8"?>
<ds:datastoreItem xmlns:ds="http://schemas.openxmlformats.org/officeDocument/2006/customXml" ds:itemID="{F9E74B1B-4212-44EF-8636-19C89AA003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1a1810-18e2-4b98-8c08-204f574bfe57"/>
    <ds:schemaRef ds:uri="0da1c925-884c-4682-b4af-02ad2c17bc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2318B32-1865-43D9-8CBD-C7E0AF7483DC}">
  <ds:schemaRefs>
    <ds:schemaRef ds:uri="http://schemas.microsoft.com/sharepoint/v3/contenttype/forms"/>
  </ds:schemaRefs>
</ds:datastoreItem>
</file>

<file path=docMetadata/LabelInfo.xml><?xml version="1.0" encoding="utf-8"?>
<clbl:labelList xmlns:clbl="http://schemas.microsoft.com/office/2020/mipLabelMetadata">
  <clbl:label id="{496b6d7d-089e-4318-89ef-d9fdf760aafd}" enabled="0" method="" siteId="{496b6d7d-089e-4318-89ef-d9fdf760aafd}" removed="1"/>
</clbl:labelList>
</file>

<file path=docProps/app.xml><?xml version="1.0" encoding="utf-8"?>
<Properties xmlns="http://schemas.openxmlformats.org/officeDocument/2006/extended-properties" xmlns:vt="http://schemas.openxmlformats.org/officeDocument/2006/docPropsVTypes">
  <TotalTime>109</TotalTime>
  <Words>2196</Words>
  <Application>Microsoft Office PowerPoint</Application>
  <PresentationFormat>Custom</PresentationFormat>
  <Paragraphs>200</Paragraphs>
  <Slides>31</Slides>
  <Notes>0</Notes>
  <HiddenSlides>0</HiddenSlides>
  <MMClips>31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IBM Plex Sans Condensed</vt:lpstr>
      <vt:lpstr>Arial</vt:lpstr>
      <vt:lpstr>IBM Plex Sans Condensed Bold</vt:lpstr>
      <vt:lpstr>Calibri</vt:lpstr>
      <vt:lpstr>Open Sans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 Workshop Spring 2024</dc:title>
  <cp:lastModifiedBy>Grammer, Kristin</cp:lastModifiedBy>
  <cp:revision>2</cp:revision>
  <dcterms:created xsi:type="dcterms:W3CDTF">2006-08-16T00:00:00Z</dcterms:created>
  <dcterms:modified xsi:type="dcterms:W3CDTF">2024-04-02T14:56:22Z</dcterms:modified>
  <dc:identifier>DAGAoAvBdw8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0x01010017355C1480D20243B3F089CC2CDCBC95</vt:lpwstr>
  </property>
  <property fmtid="{D5CDD505-2E9C-101B-9397-08002B2CF9AE}" pid="3" name="MediaServiceImageTags">
    <vt:lpwstr/>
  </property>
</Properties>
</file>